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447" r:id="rId2"/>
    <p:sldId id="454" r:id="rId3"/>
    <p:sldId id="455" r:id="rId4"/>
    <p:sldId id="456" r:id="rId5"/>
    <p:sldId id="333" r:id="rId6"/>
    <p:sldId id="460" r:id="rId7"/>
    <p:sldId id="461" r:id="rId8"/>
    <p:sldId id="448" r:id="rId9"/>
    <p:sldId id="449" r:id="rId10"/>
    <p:sldId id="462" r:id="rId11"/>
    <p:sldId id="463" r:id="rId12"/>
    <p:sldId id="465" r:id="rId13"/>
    <p:sldId id="466" r:id="rId14"/>
    <p:sldId id="467" r:id="rId15"/>
    <p:sldId id="469" r:id="rId16"/>
    <p:sldId id="459" r:id="rId17"/>
    <p:sldId id="468"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QQ36hpuJ4DXdxyWazsuyqDGt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meister bmeister" initials="" lastIdx="2" clrIdx="0"/>
  <p:cmAuthor id="1" name="Gina Bartle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F88FA-DDCC-4B63-9B28-6C804EEBD934}" v="6" dt="2021-01-31T06:36:0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78037" autoAdjust="0"/>
  </p:normalViewPr>
  <p:slideViewPr>
    <p:cSldViewPr snapToGrid="0">
      <p:cViewPr varScale="1">
        <p:scale>
          <a:sx n="85" d="100"/>
          <a:sy n="85" d="100"/>
        </p:scale>
        <p:origin x="1590" y="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1" dirty="0">
                <a:latin typeface="Arial" panose="020B0604020202020204" pitchFamily="34" charset="0"/>
                <a:cs typeface="Arial" panose="020B0604020202020204" pitchFamily="34" charset="0"/>
              </a:rPr>
              <a:t>Collaborative Team</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Made up of partners for implementation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Sets direction and negotiates action plan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Garners resources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Creates accountability for implementation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Evaluates data, adjusts, approach, continues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Meet every other week</a:t>
            </a:r>
          </a:p>
          <a:p>
            <a:r>
              <a:rPr lang="en-US" sz="2400" b="1" dirty="0">
                <a:latin typeface="Arial" panose="020B0604020202020204" pitchFamily="34" charset="0"/>
                <a:cs typeface="Arial" panose="020B0604020202020204" pitchFamily="34" charset="0"/>
              </a:rPr>
              <a:t>Work Groups</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Develop and carry forward detailed action  plan / streams of work</a:t>
            </a:r>
          </a:p>
          <a:p>
            <a:r>
              <a:rPr lang="en-US" sz="2400" b="1" dirty="0">
                <a:latin typeface="Arial" panose="020B0604020202020204" pitchFamily="34" charset="0"/>
                <a:cs typeface="Arial" panose="020B0604020202020204" pitchFamily="34" charset="0"/>
              </a:rPr>
              <a:t>Coordinating Committee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Helps plan Collaborative meetings</a:t>
            </a:r>
          </a:p>
          <a:p>
            <a:r>
              <a:rPr lang="en-US" sz="2400" b="1" dirty="0">
                <a:latin typeface="Arial" panose="020B0604020202020204" pitchFamily="34" charset="0"/>
                <a:cs typeface="Arial" panose="020B0604020202020204" pitchFamily="34" charset="0"/>
              </a:rPr>
              <a:t>Partners </a:t>
            </a:r>
          </a:p>
          <a:p>
            <a:pPr lvl="1"/>
            <a:r>
              <a:rPr lang="en-US" sz="2400" dirty="0">
                <a:latin typeface="Arial" panose="020B0604020202020204" pitchFamily="34" charset="0"/>
                <a:cs typeface="Arial" panose="020B0604020202020204" pitchFamily="34" charset="0"/>
              </a:rPr>
              <a:t>Implement action plan as agreed to in the Collaborative</a:t>
            </a:r>
          </a:p>
          <a:p>
            <a:endParaRPr lang="en-US" dirty="0"/>
          </a:p>
        </p:txBody>
      </p:sp>
      <p:sp>
        <p:nvSpPr>
          <p:cNvPr id="4" name="Slide Number Placeholder 3"/>
          <p:cNvSpPr>
            <a:spLocks noGrp="1"/>
          </p:cNvSpPr>
          <p:nvPr>
            <p:ph type="sldNum" sz="quarter" idx="5"/>
          </p:nvPr>
        </p:nvSpPr>
        <p:spPr/>
        <p:txBody>
          <a:bodyPr/>
          <a:lstStyle/>
          <a:p>
            <a:fld id="{557135C7-BDED-4A17-84D7-162C8B6AE0F1}" type="slidenum">
              <a:rPr lang="en-US" smtClean="0"/>
              <a:pPr/>
              <a:t>5</a:t>
            </a:fld>
            <a:endParaRPr lang="en-US"/>
          </a:p>
        </p:txBody>
      </p:sp>
    </p:spTree>
    <p:extLst>
      <p:ext uri="{BB962C8B-B14F-4D97-AF65-F5344CB8AC3E}">
        <p14:creationId xmlns:p14="http://schemas.microsoft.com/office/powerpoint/2010/main" val="90696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1262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84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253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135C7-BDED-4A17-84D7-162C8B6AE0F1}" type="slidenum">
              <a:rPr lang="en-US" smtClean="0"/>
              <a:pPr/>
              <a:t>16</a:t>
            </a:fld>
            <a:endParaRPr lang="en-US"/>
          </a:p>
        </p:txBody>
      </p:sp>
    </p:spTree>
    <p:extLst>
      <p:ext uri="{BB962C8B-B14F-4D97-AF65-F5344CB8AC3E}">
        <p14:creationId xmlns:p14="http://schemas.microsoft.com/office/powerpoint/2010/main" val="146065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jpeg"/><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jpe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jpeg"/><Relationship Id="rId19" Type="http://schemas.openxmlformats.org/officeDocument/2006/relationships/image" Target="../media/image30.png"/><Relationship Id="rId31" Type="http://schemas.openxmlformats.org/officeDocument/2006/relationships/image" Target="../media/image42.jpeg"/><Relationship Id="rId44" Type="http://schemas.openxmlformats.org/officeDocument/2006/relationships/image" Target="../media/image55.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jpeg"/><Relationship Id="rId30" Type="http://schemas.openxmlformats.org/officeDocument/2006/relationships/image" Target="../media/image41.jpeg"/><Relationship Id="rId35" Type="http://schemas.openxmlformats.org/officeDocument/2006/relationships/image" Target="../media/image46.jpeg"/><Relationship Id="rId43" Type="http://schemas.openxmlformats.org/officeDocument/2006/relationships/image" Target="../media/image54.png"/><Relationship Id="rId8" Type="http://schemas.openxmlformats.org/officeDocument/2006/relationships/image" Target="../media/image19.png"/><Relationship Id="rId3" Type="http://schemas.openxmlformats.org/officeDocument/2006/relationships/image" Target="../media/image14.pn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jpeg"/></Relationships>
</file>

<file path=ppt/slides/_rels/slide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EE906-191D-4D0F-9C8F-7E9B5971081D}"/>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spcBef>
                <a:spcPct val="0"/>
              </a:spcBef>
            </a:pPr>
            <a:r>
              <a:rPr lang="en-US" sz="4000" b="1" kern="1200" dirty="0">
                <a:solidFill>
                  <a:schemeClr val="tx1"/>
                </a:solidFill>
                <a:latin typeface="+mj-lt"/>
                <a:ea typeface="+mj-ea"/>
                <a:cs typeface="+mj-cs"/>
              </a:rPr>
              <a:t>COVID-19 Collaborative </a:t>
            </a:r>
            <a:endParaRPr lang="en-US" sz="40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4BF7B2D0-966A-43B9-A24C-24963D3232C8}"/>
              </a:ext>
            </a:extLst>
          </p:cNvPr>
          <p:cNvSpPr>
            <a:spLocks noGrp="1"/>
          </p:cNvSpPr>
          <p:nvPr>
            <p:ph type="body" idx="2"/>
          </p:nvPr>
        </p:nvSpPr>
        <p:spPr>
          <a:xfrm>
            <a:off x="890339" y="4636008"/>
            <a:ext cx="3734014" cy="1572768"/>
          </a:xfrm>
        </p:spPr>
        <p:txBody>
          <a:bodyPr vert="horz" lIns="91440" tIns="45720" rIns="91440" bIns="45720" rtlCol="0">
            <a:normAutofit/>
          </a:bodyPr>
          <a:lstStyle/>
          <a:p>
            <a:pPr marL="0" indent="0"/>
            <a:r>
              <a:rPr lang="en-US" sz="2400" kern="1200" dirty="0">
                <a:solidFill>
                  <a:schemeClr val="tx1"/>
                </a:solidFill>
                <a:latin typeface="+mn-lt"/>
                <a:ea typeface="+mn-ea"/>
                <a:cs typeface="+mn-cs"/>
              </a:rPr>
              <a:t>February 8, 2021 </a:t>
            </a: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C9B33A-FA81-410B-8350-031B6801CF42}"/>
              </a:ext>
            </a:extLst>
          </p:cNvPr>
          <p:cNvPicPr>
            <a:picLocks noChangeAspect="1"/>
          </p:cNvPicPr>
          <p:nvPr/>
        </p:nvPicPr>
        <p:blipFill rotWithShape="1">
          <a:blip r:embed="rId2"/>
          <a:srcRect t="15107" b="1660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753E9D5E-A0AC-4730-AA16-0C1A77857717}"/>
              </a:ext>
            </a:extLst>
          </p:cNvPr>
          <p:cNvPicPr>
            <a:picLocks noChangeAspect="1"/>
          </p:cNvPicPr>
          <p:nvPr/>
        </p:nvPicPr>
        <p:blipFill>
          <a:blip r:embed="rId3"/>
          <a:stretch>
            <a:fillRect/>
          </a:stretch>
        </p:blipFill>
        <p:spPr>
          <a:xfrm>
            <a:off x="270187" y="203015"/>
            <a:ext cx="4094871" cy="1118485"/>
          </a:xfrm>
          <a:prstGeom prst="rect">
            <a:avLst/>
          </a:prstGeom>
        </p:spPr>
      </p:pic>
    </p:spTree>
    <p:extLst>
      <p:ext uri="{BB962C8B-B14F-4D97-AF65-F5344CB8AC3E}">
        <p14:creationId xmlns:p14="http://schemas.microsoft.com/office/powerpoint/2010/main" val="6760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D8CA59-D723-4387-922D-263E1D3A2ABB}"/>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spcBef>
                <a:spcPct val="0"/>
              </a:spcBef>
            </a:pPr>
            <a:r>
              <a:rPr lang="en-US" sz="5400" kern="1200">
                <a:solidFill>
                  <a:schemeClr val="tx1"/>
                </a:solidFill>
                <a:latin typeface="+mj-lt"/>
                <a:ea typeface="+mj-ea"/>
                <a:cs typeface="+mj-cs"/>
              </a:rPr>
              <a:t>Communications &amp; Marketing </a:t>
            </a:r>
          </a:p>
        </p:txBody>
      </p:sp>
      <p:pic>
        <p:nvPicPr>
          <p:cNvPr id="6" name="Picture 5">
            <a:extLst>
              <a:ext uri="{FF2B5EF4-FFF2-40B4-BE49-F238E27FC236}">
                <a16:creationId xmlns:a16="http://schemas.microsoft.com/office/drawing/2014/main" id="{3C79E24A-DBFD-4189-8A6A-B1C1F1700B29}"/>
              </a:ext>
            </a:extLst>
          </p:cNvPr>
          <p:cNvPicPr>
            <a:picLocks noChangeAspect="1"/>
          </p:cNvPicPr>
          <p:nvPr/>
        </p:nvPicPr>
        <p:blipFill rotWithShape="1">
          <a:blip r:embed="rId2"/>
          <a:srcRect l="25263" r="426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85F5008-8FEF-4B1F-9D64-F13AF63F76A6}"/>
              </a:ext>
            </a:extLst>
          </p:cNvPr>
          <p:cNvSpPr>
            <a:spLocks noGrp="1"/>
          </p:cNvSpPr>
          <p:nvPr>
            <p:ph type="body" idx="1"/>
          </p:nvPr>
        </p:nvSpPr>
        <p:spPr>
          <a:xfrm>
            <a:off x="5297762" y="2706624"/>
            <a:ext cx="6251110" cy="3483864"/>
          </a:xfrm>
        </p:spPr>
        <p:txBody>
          <a:bodyPr vert="horz" lIns="91440" tIns="45720" rIns="91440" bIns="45720" rtlCol="0">
            <a:normAutofit/>
          </a:bodyPr>
          <a:lstStyle/>
          <a:p>
            <a:pPr>
              <a:buFont typeface="Arial" panose="020B0604020202020204" pitchFamily="34" charset="0"/>
              <a:buChar char="•"/>
            </a:pPr>
            <a:r>
              <a:rPr lang="en-US" sz="2000" b="1" i="0" u="none" strike="noStrike" kern="1200">
                <a:solidFill>
                  <a:schemeClr val="tx1"/>
                </a:solidFill>
                <a:effectLst/>
                <a:latin typeface="+mn-lt"/>
                <a:ea typeface="+mn-ea"/>
                <a:cs typeface="+mn-cs"/>
              </a:rPr>
              <a:t>Purpose: </a:t>
            </a:r>
            <a:r>
              <a:rPr lang="en-US" sz="2000" b="0" i="0" u="none" strike="noStrike" kern="1200">
                <a:solidFill>
                  <a:schemeClr val="tx1"/>
                </a:solidFill>
                <a:effectLst/>
                <a:latin typeface="+mn-lt"/>
                <a:ea typeface="+mn-ea"/>
                <a:cs typeface="+mn-cs"/>
              </a:rPr>
              <a:t>To build upon an existing communication framework to reach all residents of Monterey County, specifically those populations most disproportionately impacted by the spread of Covid-19. To nurture and create a united voice of many to amplify, enhance and optimize messaging to reduce the spread of COVID-19 throughout Monterey County, so, together, we achieve local public health and economic recovery goals.</a:t>
            </a:r>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130979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8F71-7308-4A1F-B582-2BC098DF2C5F}"/>
              </a:ext>
            </a:extLst>
          </p:cNvPr>
          <p:cNvSpPr>
            <a:spLocks noGrp="1"/>
          </p:cNvSpPr>
          <p:nvPr>
            <p:ph type="title"/>
          </p:nvPr>
        </p:nvSpPr>
        <p:spPr>
          <a:xfrm>
            <a:off x="6417733" y="490537"/>
            <a:ext cx="5291663" cy="1628775"/>
          </a:xfrm>
        </p:spPr>
        <p:txBody>
          <a:bodyPr vert="horz" lIns="91440" tIns="45720" rIns="91440" bIns="45720" rtlCol="0" anchor="b">
            <a:normAutofit/>
          </a:bodyPr>
          <a:lstStyle/>
          <a:p>
            <a:pPr>
              <a:spcBef>
                <a:spcPct val="0"/>
              </a:spcBef>
            </a:pPr>
            <a:r>
              <a:rPr lang="en-US" sz="4000" kern="1200" dirty="0">
                <a:solidFill>
                  <a:schemeClr val="tx1"/>
                </a:solidFill>
                <a:latin typeface="+mj-lt"/>
                <a:ea typeface="+mj-ea"/>
                <a:cs typeface="+mj-cs"/>
              </a:rPr>
              <a:t>Outcomes</a:t>
            </a:r>
          </a:p>
        </p:txBody>
      </p:sp>
      <p:pic>
        <p:nvPicPr>
          <p:cNvPr id="6" name="Picture 5">
            <a:extLst>
              <a:ext uri="{FF2B5EF4-FFF2-40B4-BE49-F238E27FC236}">
                <a16:creationId xmlns:a16="http://schemas.microsoft.com/office/drawing/2014/main" id="{08214883-FD86-49FF-A39B-EC5C1AEB2031}"/>
              </a:ext>
            </a:extLst>
          </p:cNvPr>
          <p:cNvPicPr>
            <a:picLocks noChangeAspect="1"/>
          </p:cNvPicPr>
          <p:nvPr/>
        </p:nvPicPr>
        <p:blipFill rotWithShape="1">
          <a:blip r:embed="rId3"/>
          <a:srcRect t="3366" r="1" b="721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ext Placeholder 3">
            <a:extLst>
              <a:ext uri="{FF2B5EF4-FFF2-40B4-BE49-F238E27FC236}">
                <a16:creationId xmlns:a16="http://schemas.microsoft.com/office/drawing/2014/main" id="{86E73821-5FDD-4854-BABE-1B50474D2B5B}"/>
              </a:ext>
            </a:extLst>
          </p:cNvPr>
          <p:cNvSpPr>
            <a:spLocks noGrp="1"/>
          </p:cNvSpPr>
          <p:nvPr>
            <p:ph type="body" idx="2"/>
          </p:nvPr>
        </p:nvSpPr>
        <p:spPr>
          <a:xfrm>
            <a:off x="6417734" y="2614612"/>
            <a:ext cx="5291663" cy="3752849"/>
          </a:xfrm>
        </p:spPr>
        <p:txBody>
          <a:bodyPr vert="horz" lIns="91440" tIns="45720" rIns="91440" bIns="45720" rtlCol="0">
            <a:normAutofit/>
          </a:bodyPr>
          <a:lstStyle/>
          <a:p>
            <a:pPr>
              <a:buFont typeface="Arial" panose="020B0604020202020204" pitchFamily="34" charset="0"/>
              <a:buChar char="•"/>
            </a:pPr>
            <a:r>
              <a:rPr lang="en-US" sz="1800" kern="1200" dirty="0">
                <a:solidFill>
                  <a:schemeClr val="tx1"/>
                </a:solidFill>
                <a:latin typeface="+mn-lt"/>
                <a:ea typeface="+mn-ea"/>
                <a:cs typeface="+mn-cs"/>
              </a:rPr>
              <a:t>Vaccine Campaign led by Natividad Medical Center </a:t>
            </a:r>
          </a:p>
          <a:p>
            <a:pPr>
              <a:buFont typeface="Arial" panose="020B0604020202020204" pitchFamily="34" charset="0"/>
              <a:buChar char="•"/>
            </a:pPr>
            <a:r>
              <a:rPr lang="en-US" sz="1800" kern="1200" dirty="0">
                <a:solidFill>
                  <a:schemeClr val="tx1"/>
                </a:solidFill>
                <a:latin typeface="+mn-lt"/>
                <a:ea typeface="+mn-ea"/>
                <a:cs typeface="+mn-cs"/>
              </a:rPr>
              <a:t>CFMC hosts communications toolkit to amplifying existing messaging. </a:t>
            </a:r>
          </a:p>
          <a:p>
            <a:pPr>
              <a:buFont typeface="Arial" panose="020B0604020202020204" pitchFamily="34" charset="0"/>
              <a:buChar char="•"/>
            </a:pPr>
            <a:r>
              <a:rPr lang="en-US" sz="1800" kern="1200" dirty="0">
                <a:solidFill>
                  <a:schemeClr val="tx1"/>
                </a:solidFill>
                <a:latin typeface="+mn-lt"/>
                <a:ea typeface="+mn-ea"/>
                <a:cs typeface="+mn-cs"/>
              </a:rPr>
              <a:t>Development of targeted and effective messaging to reach vulnerable populations </a:t>
            </a:r>
          </a:p>
          <a:p>
            <a:pPr>
              <a:buFont typeface="Arial" panose="020B0604020202020204" pitchFamily="34" charset="0"/>
              <a:buChar char="•"/>
            </a:pPr>
            <a:r>
              <a:rPr lang="en-US" sz="1800" kern="1200" dirty="0">
                <a:solidFill>
                  <a:schemeClr val="tx1"/>
                </a:solidFill>
                <a:latin typeface="+mn-lt"/>
                <a:ea typeface="+mn-ea"/>
                <a:cs typeface="+mn-cs"/>
              </a:rPr>
              <a:t>An increase in knowledge of how to equitably provide resources and information to indigenous communities in Monterey County. </a:t>
            </a:r>
          </a:p>
          <a:p>
            <a:pPr>
              <a:buFont typeface="Arial" panose="020B0604020202020204" pitchFamily="34" charset="0"/>
              <a:buChar char="•"/>
            </a:pPr>
            <a:r>
              <a:rPr lang="en-US" sz="1800" kern="1200" dirty="0">
                <a:solidFill>
                  <a:schemeClr val="tx1"/>
                </a:solidFill>
                <a:latin typeface="+mn-lt"/>
                <a:ea typeface="+mn-ea"/>
                <a:cs typeface="+mn-cs"/>
              </a:rPr>
              <a:t>Development of marketing collateral for CHW’s.</a:t>
            </a:r>
          </a:p>
        </p:txBody>
      </p:sp>
    </p:spTree>
    <p:extLst>
      <p:ext uri="{BB962C8B-B14F-4D97-AF65-F5344CB8AC3E}">
        <p14:creationId xmlns:p14="http://schemas.microsoft.com/office/powerpoint/2010/main" val="108158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FED44-81E2-46AD-BF62-2E1B0BE1ED89}"/>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spcBef>
                <a:spcPct val="0"/>
              </a:spcBef>
            </a:pPr>
            <a:r>
              <a:rPr lang="en-US" sz="5400" kern="1200">
                <a:solidFill>
                  <a:schemeClr val="tx1"/>
                </a:solidFill>
                <a:latin typeface="+mj-lt"/>
                <a:ea typeface="+mj-ea"/>
                <a:cs typeface="+mj-cs"/>
              </a:rPr>
              <a:t>Resources &amp; Funding</a:t>
            </a:r>
          </a:p>
        </p:txBody>
      </p:sp>
      <p:pic>
        <p:nvPicPr>
          <p:cNvPr id="6" name="Picture 5">
            <a:extLst>
              <a:ext uri="{FF2B5EF4-FFF2-40B4-BE49-F238E27FC236}">
                <a16:creationId xmlns:a16="http://schemas.microsoft.com/office/drawing/2014/main" id="{6523BA62-2236-4914-83FB-8F8E7D32CC5C}"/>
              </a:ext>
            </a:extLst>
          </p:cNvPr>
          <p:cNvPicPr>
            <a:picLocks noChangeAspect="1"/>
          </p:cNvPicPr>
          <p:nvPr/>
        </p:nvPicPr>
        <p:blipFill rotWithShape="1">
          <a:blip r:embed="rId2"/>
          <a:srcRect l="15023" r="16298"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54B26DA-210C-43E8-BDF1-712E3B752042}"/>
              </a:ext>
            </a:extLst>
          </p:cNvPr>
          <p:cNvSpPr>
            <a:spLocks noGrp="1"/>
          </p:cNvSpPr>
          <p:nvPr>
            <p:ph type="body" idx="2"/>
          </p:nvPr>
        </p:nvSpPr>
        <p:spPr>
          <a:xfrm>
            <a:off x="5297762" y="2706624"/>
            <a:ext cx="6251110" cy="3483864"/>
          </a:xfrm>
        </p:spPr>
        <p:txBody>
          <a:bodyPr vert="horz" lIns="91440" tIns="45720" rIns="91440" bIns="45720" rtlCol="0">
            <a:normAutofit/>
          </a:bodyPr>
          <a:lstStyle/>
          <a:p>
            <a:pPr>
              <a:buFont typeface="Arial" panose="020B0604020202020204" pitchFamily="34" charset="0"/>
              <a:buChar char="•"/>
            </a:pPr>
            <a:r>
              <a:rPr lang="en-US" sz="2200" b="1" i="0" u="none" strike="noStrike" kern="1200">
                <a:solidFill>
                  <a:schemeClr val="tx1"/>
                </a:solidFill>
                <a:effectLst/>
                <a:latin typeface="+mn-lt"/>
                <a:ea typeface="+mn-ea"/>
                <a:cs typeface="+mn-cs"/>
              </a:rPr>
              <a:t>Purpose:</a:t>
            </a:r>
            <a:r>
              <a:rPr lang="en-US" sz="2200" b="0" i="0" u="none" strike="noStrike" kern="1200">
                <a:solidFill>
                  <a:schemeClr val="tx1"/>
                </a:solidFill>
                <a:effectLst/>
                <a:latin typeface="+mn-lt"/>
                <a:ea typeface="+mn-ea"/>
                <a:cs typeface="+mn-cs"/>
              </a:rPr>
              <a:t> To identify existing resources and align funding to support the work groups. If needed, procure new sources of funding to support the work of the collaborative. In developing the work plan ensure resources are secured to move the work forward. </a:t>
            </a:r>
            <a:endParaRPr lang="en-US" sz="2200" kern="1200">
              <a:solidFill>
                <a:schemeClr val="tx1"/>
              </a:solidFill>
              <a:latin typeface="+mn-lt"/>
              <a:ea typeface="+mn-ea"/>
              <a:cs typeface="+mn-cs"/>
            </a:endParaRPr>
          </a:p>
        </p:txBody>
      </p:sp>
    </p:spTree>
    <p:extLst>
      <p:ext uri="{BB962C8B-B14F-4D97-AF65-F5344CB8AC3E}">
        <p14:creationId xmlns:p14="http://schemas.microsoft.com/office/powerpoint/2010/main" val="336487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96BB3-0F75-4E65-8DAE-E913366828DA}"/>
              </a:ext>
            </a:extLst>
          </p:cNvPr>
          <p:cNvSpPr>
            <a:spLocks noGrp="1"/>
          </p:cNvSpPr>
          <p:nvPr>
            <p:ph type="title"/>
          </p:nvPr>
        </p:nvSpPr>
        <p:spPr>
          <a:xfrm>
            <a:off x="7255564" y="834888"/>
            <a:ext cx="4314645" cy="1268958"/>
          </a:xfrm>
        </p:spPr>
        <p:txBody>
          <a:bodyPr vert="horz" lIns="91440" tIns="45720" rIns="91440" bIns="45720" rtlCol="0" anchor="b">
            <a:normAutofit/>
          </a:bodyPr>
          <a:lstStyle/>
          <a:p>
            <a:pPr>
              <a:spcBef>
                <a:spcPct val="0"/>
              </a:spcBef>
            </a:pPr>
            <a:r>
              <a:rPr lang="en-US" kern="1200">
                <a:solidFill>
                  <a:schemeClr val="tx1"/>
                </a:solidFill>
                <a:latin typeface="+mj-lt"/>
                <a:ea typeface="+mj-ea"/>
                <a:cs typeface="+mj-cs"/>
              </a:rPr>
              <a:t>Outcomes</a:t>
            </a:r>
          </a:p>
        </p:txBody>
      </p:sp>
      <p:pic>
        <p:nvPicPr>
          <p:cNvPr id="5" name="Picture 4">
            <a:extLst>
              <a:ext uri="{FF2B5EF4-FFF2-40B4-BE49-F238E27FC236}">
                <a16:creationId xmlns:a16="http://schemas.microsoft.com/office/drawing/2014/main" id="{5595B49D-84E7-4758-8D3C-5FD756D58D4A}"/>
              </a:ext>
            </a:extLst>
          </p:cNvPr>
          <p:cNvPicPr>
            <a:picLocks noChangeAspect="1"/>
          </p:cNvPicPr>
          <p:nvPr/>
        </p:nvPicPr>
        <p:blipFill rotWithShape="1">
          <a:blip r:embed="rId3"/>
          <a:srcRect r="2050"/>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364063DF-57EB-47E9-818F-2CE60D54B0BA}"/>
              </a:ext>
            </a:extLst>
          </p:cNvPr>
          <p:cNvSpPr>
            <a:spLocks noGrp="1"/>
          </p:cNvSpPr>
          <p:nvPr>
            <p:ph type="body" idx="2"/>
          </p:nvPr>
        </p:nvSpPr>
        <p:spPr>
          <a:xfrm>
            <a:off x="7255563" y="2557587"/>
            <a:ext cx="4314645" cy="3717317"/>
          </a:xfrm>
        </p:spPr>
        <p:txBody>
          <a:bodyPr vert="horz" lIns="91440" tIns="45720" rIns="91440" bIns="45720" rtlCol="0" anchor="t">
            <a:normAutofit/>
          </a:bodyPr>
          <a:lstStyle/>
          <a:p>
            <a:pPr>
              <a:buFont typeface="Arial" panose="020B0604020202020204" pitchFamily="34" charset="0"/>
              <a:buChar char="•"/>
            </a:pPr>
            <a:r>
              <a:rPr lang="en-US" sz="1800" kern="1200" dirty="0">
                <a:solidFill>
                  <a:schemeClr val="tx1"/>
                </a:solidFill>
                <a:latin typeface="+mn-lt"/>
                <a:ea typeface="+mn-ea"/>
                <a:cs typeface="+mn-cs"/>
              </a:rPr>
              <a:t>$300,000 grant from Public Health Institute to support CHW’s.</a:t>
            </a:r>
          </a:p>
          <a:p>
            <a:pPr>
              <a:buFont typeface="Arial" panose="020B0604020202020204" pitchFamily="34" charset="0"/>
              <a:buChar char="•"/>
            </a:pPr>
            <a:r>
              <a:rPr lang="en-US" sz="1800" kern="1200" dirty="0">
                <a:solidFill>
                  <a:schemeClr val="tx1"/>
                </a:solidFill>
                <a:latin typeface="+mn-lt"/>
                <a:ea typeface="+mn-ea"/>
                <a:cs typeface="+mn-cs"/>
              </a:rPr>
              <a:t>$186,000 from Monterey Peninsula Foundation for quarantine supports and vaccine coordination.</a:t>
            </a:r>
          </a:p>
          <a:p>
            <a:pPr>
              <a:buFont typeface="Arial" panose="020B0604020202020204" pitchFamily="34" charset="0"/>
              <a:buChar char="•"/>
            </a:pPr>
            <a:r>
              <a:rPr lang="en-US" sz="1800" kern="1200" dirty="0">
                <a:solidFill>
                  <a:schemeClr val="tx1"/>
                </a:solidFill>
                <a:latin typeface="+mn-lt"/>
                <a:ea typeface="+mn-ea"/>
                <a:cs typeface="+mn-cs"/>
              </a:rPr>
              <a:t>Potential funding from Packard to support vaccine coordination efforts and CHW’s.</a:t>
            </a:r>
          </a:p>
          <a:p>
            <a:pPr>
              <a:buFont typeface="Arial" panose="020B0604020202020204" pitchFamily="34" charset="0"/>
              <a:buChar char="•"/>
            </a:pPr>
            <a:r>
              <a:rPr lang="en-US" sz="1800" kern="1200" dirty="0">
                <a:solidFill>
                  <a:schemeClr val="tx1"/>
                </a:solidFill>
                <a:latin typeface="+mn-lt"/>
                <a:ea typeface="+mn-ea"/>
                <a:cs typeface="+mn-cs"/>
              </a:rPr>
              <a:t>Identify potential gaps related to quarantine supports, income replacement, vaccine distribution equity. </a:t>
            </a:r>
          </a:p>
          <a:p>
            <a:pPr>
              <a:buFont typeface="Arial" panose="020B0604020202020204" pitchFamily="34" charset="0"/>
              <a:buChar char="•"/>
            </a:pP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2802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8C389-2AFA-43D2-924B-92CE188ADBF5}"/>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spcBef>
                <a:spcPct val="0"/>
              </a:spcBef>
            </a:pPr>
            <a:r>
              <a:rPr lang="en-US" sz="5000" kern="1200" dirty="0">
                <a:solidFill>
                  <a:schemeClr val="tx1"/>
                </a:solidFill>
                <a:latin typeface="+mj-lt"/>
                <a:ea typeface="+mj-ea"/>
                <a:cs typeface="+mj-cs"/>
              </a:rPr>
              <a:t>Additional workgroups</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89A4D85-F37D-402A-B363-E9C65EA2D821}"/>
              </a:ext>
            </a:extLst>
          </p:cNvPr>
          <p:cNvSpPr>
            <a:spLocks noGrp="1"/>
          </p:cNvSpPr>
          <p:nvPr>
            <p:ph type="body" idx="2"/>
          </p:nvPr>
        </p:nvSpPr>
        <p:spPr>
          <a:xfrm>
            <a:off x="630936" y="2660904"/>
            <a:ext cx="4818888" cy="3547872"/>
          </a:xfrm>
        </p:spPr>
        <p:txBody>
          <a:bodyPr vert="horz" lIns="91440" tIns="45720" rIns="91440" bIns="45720" rtlCol="0" anchor="t">
            <a:normAutofit/>
          </a:bodyPr>
          <a:lstStyle/>
          <a:p>
            <a:pPr>
              <a:buFont typeface="Arial" panose="020B0604020202020204" pitchFamily="34" charset="0"/>
              <a:buChar char="•"/>
            </a:pPr>
            <a:r>
              <a:rPr lang="en-US" sz="1400" b="1" i="1" kern="1200" dirty="0">
                <a:solidFill>
                  <a:schemeClr val="tx1"/>
                </a:solidFill>
                <a:latin typeface="+mn-lt"/>
                <a:ea typeface="+mn-ea"/>
                <a:cs typeface="+mn-cs"/>
              </a:rPr>
              <a:t>Vaccination workgroup</a:t>
            </a:r>
          </a:p>
          <a:p>
            <a:pPr lvl="1">
              <a:buFont typeface="Arial" panose="020B0604020202020204" pitchFamily="34" charset="0"/>
              <a:buChar char="•"/>
            </a:pPr>
            <a:r>
              <a:rPr lang="en-US" sz="1200" b="0" i="0" kern="1200" dirty="0">
                <a:solidFill>
                  <a:schemeClr val="tx1"/>
                </a:solidFill>
                <a:effectLst/>
                <a:latin typeface="+mn-lt"/>
                <a:ea typeface="+mn-ea"/>
                <a:cs typeface="+mn-cs"/>
              </a:rPr>
              <a:t>Coordinate operations to support the County in scaling up vaccinations as more vaccines become available by garnering and integrating community resources (equipment, skills, services, people). Review, refine, and implement best public health practices.</a:t>
            </a:r>
            <a:endParaRPr lang="en-US" sz="1200" kern="1200" dirty="0">
              <a:solidFill>
                <a:schemeClr val="tx1"/>
              </a:solidFill>
              <a:latin typeface="+mn-lt"/>
              <a:ea typeface="+mn-ea"/>
              <a:cs typeface="+mn-cs"/>
            </a:endParaRPr>
          </a:p>
          <a:p>
            <a:pPr>
              <a:buFont typeface="Arial" panose="020B0604020202020204" pitchFamily="34" charset="0"/>
              <a:buChar char="•"/>
            </a:pPr>
            <a:r>
              <a:rPr lang="en-US" sz="1400" b="1" i="1" kern="1200" dirty="0">
                <a:solidFill>
                  <a:schemeClr val="tx1"/>
                </a:solidFill>
                <a:latin typeface="+mn-lt"/>
                <a:ea typeface="+mn-ea"/>
                <a:cs typeface="+mn-cs"/>
              </a:rPr>
              <a:t>Science &amp; Best Practices </a:t>
            </a:r>
          </a:p>
          <a:p>
            <a:pPr lvl="1">
              <a:buFont typeface="Arial" panose="020B0604020202020204" pitchFamily="34" charset="0"/>
              <a:buChar char="•"/>
            </a:pPr>
            <a:r>
              <a:rPr lang="en-US" sz="1200" b="0" i="0" kern="1200" dirty="0">
                <a:solidFill>
                  <a:schemeClr val="tx1"/>
                </a:solidFill>
                <a:effectLst/>
                <a:latin typeface="+mn-lt"/>
                <a:ea typeface="+mn-ea"/>
                <a:cs typeface="+mn-cs"/>
              </a:rPr>
              <a:t>Provide scientific leadership and a data-driven approach to drive the collaborative forward in 1.) reducing the rate of infection 2.) contact tracing and 3.) vaccination process. The goal is to utilize existing indicators and data to identify hot spots and areas that need additional capacity and interventions. </a:t>
            </a:r>
            <a:endParaRPr lang="en-US" sz="1200" kern="1200" dirty="0">
              <a:solidFill>
                <a:schemeClr val="tx1"/>
              </a:solidFill>
              <a:latin typeface="+mn-lt"/>
              <a:ea typeface="+mn-ea"/>
              <a:cs typeface="+mn-cs"/>
            </a:endParaRPr>
          </a:p>
          <a:p>
            <a:pPr>
              <a:buFont typeface="Arial" panose="020B0604020202020204" pitchFamily="34" charset="0"/>
              <a:buChar char="•"/>
            </a:pPr>
            <a:endParaRPr lang="en-US" sz="1400" kern="1200" dirty="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CF418EC9-FFF0-4913-BF18-86DE3F2B44D6}"/>
              </a:ext>
            </a:extLst>
          </p:cNvPr>
          <p:cNvPicPr>
            <a:picLocks noChangeAspect="1"/>
          </p:cNvPicPr>
          <p:nvPr/>
        </p:nvPicPr>
        <p:blipFill>
          <a:blip r:embed="rId2"/>
          <a:stretch>
            <a:fillRect/>
          </a:stretch>
        </p:blipFill>
        <p:spPr>
          <a:xfrm>
            <a:off x="6099048" y="2105200"/>
            <a:ext cx="5458968" cy="2647599"/>
          </a:xfrm>
          <a:prstGeom prst="rect">
            <a:avLst/>
          </a:prstGeom>
        </p:spPr>
      </p:pic>
    </p:spTree>
    <p:extLst>
      <p:ext uri="{BB962C8B-B14F-4D97-AF65-F5344CB8AC3E}">
        <p14:creationId xmlns:p14="http://schemas.microsoft.com/office/powerpoint/2010/main" val="398202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900D12-76B1-4A26-8CB9-8FF989768ED5}"/>
              </a:ext>
            </a:extLst>
          </p:cNvPr>
          <p:cNvPicPr>
            <a:picLocks noChangeAspect="1"/>
          </p:cNvPicPr>
          <p:nvPr/>
        </p:nvPicPr>
        <p:blipFill>
          <a:blip r:embed="rId2"/>
          <a:stretch>
            <a:fillRect/>
          </a:stretch>
        </p:blipFill>
        <p:spPr>
          <a:xfrm>
            <a:off x="1705303" y="0"/>
            <a:ext cx="8781393" cy="6858000"/>
          </a:xfrm>
          <a:prstGeom prst="rect">
            <a:avLst/>
          </a:prstGeom>
        </p:spPr>
      </p:pic>
    </p:spTree>
    <p:extLst>
      <p:ext uri="{BB962C8B-B14F-4D97-AF65-F5344CB8AC3E}">
        <p14:creationId xmlns:p14="http://schemas.microsoft.com/office/powerpoint/2010/main" val="227720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B4677-B5E8-4983-AE26-E7B3CBB51CC2}"/>
              </a:ext>
            </a:extLst>
          </p:cNvPr>
          <p:cNvPicPr>
            <a:picLocks noChangeAspect="1"/>
          </p:cNvPicPr>
          <p:nvPr/>
        </p:nvPicPr>
        <p:blipFill>
          <a:blip r:embed="rId3"/>
          <a:stretch>
            <a:fillRect/>
          </a:stretch>
        </p:blipFill>
        <p:spPr>
          <a:xfrm>
            <a:off x="8153400" y="5257801"/>
            <a:ext cx="2193644" cy="600495"/>
          </a:xfrm>
          <a:prstGeom prst="rect">
            <a:avLst/>
          </a:prstGeom>
        </p:spPr>
      </p:pic>
      <p:pic>
        <p:nvPicPr>
          <p:cNvPr id="3" name="Picture 2">
            <a:extLst>
              <a:ext uri="{FF2B5EF4-FFF2-40B4-BE49-F238E27FC236}">
                <a16:creationId xmlns:a16="http://schemas.microsoft.com/office/drawing/2014/main" id="{67F7F2C8-E712-46C7-9D1F-2AD91B2804B2}"/>
              </a:ext>
            </a:extLst>
          </p:cNvPr>
          <p:cNvPicPr>
            <a:picLocks noChangeAspect="1"/>
          </p:cNvPicPr>
          <p:nvPr/>
        </p:nvPicPr>
        <p:blipFill>
          <a:blip r:embed="rId4"/>
          <a:stretch>
            <a:fillRect/>
          </a:stretch>
        </p:blipFill>
        <p:spPr>
          <a:xfrm>
            <a:off x="9285193" y="3315413"/>
            <a:ext cx="1059934" cy="600495"/>
          </a:xfrm>
          <a:prstGeom prst="rect">
            <a:avLst/>
          </a:prstGeom>
        </p:spPr>
      </p:pic>
      <p:pic>
        <p:nvPicPr>
          <p:cNvPr id="4" name="Picture 3">
            <a:extLst>
              <a:ext uri="{FF2B5EF4-FFF2-40B4-BE49-F238E27FC236}">
                <a16:creationId xmlns:a16="http://schemas.microsoft.com/office/drawing/2014/main" id="{AB866423-D2EB-48B5-AF8A-149D7AAAF90C}"/>
              </a:ext>
            </a:extLst>
          </p:cNvPr>
          <p:cNvPicPr>
            <a:picLocks noChangeAspect="1"/>
          </p:cNvPicPr>
          <p:nvPr/>
        </p:nvPicPr>
        <p:blipFill>
          <a:blip r:embed="rId5"/>
          <a:stretch>
            <a:fillRect/>
          </a:stretch>
        </p:blipFill>
        <p:spPr>
          <a:xfrm>
            <a:off x="1745226" y="2627337"/>
            <a:ext cx="1806129" cy="579238"/>
          </a:xfrm>
          <a:prstGeom prst="rect">
            <a:avLst/>
          </a:prstGeom>
        </p:spPr>
      </p:pic>
      <p:pic>
        <p:nvPicPr>
          <p:cNvPr id="1026" name="Picture 2" descr="Scheid Family Wines' 30 Years of Philanthropy in Monterey County - Wine  Industry Advisor">
            <a:extLst>
              <a:ext uri="{FF2B5EF4-FFF2-40B4-BE49-F238E27FC236}">
                <a16:creationId xmlns:a16="http://schemas.microsoft.com/office/drawing/2014/main" id="{4B5F2265-A8F5-4058-881B-0649F4E8E7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1467" y="1602767"/>
            <a:ext cx="814200" cy="81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FA806B2A-5C98-4A6D-B867-3E4D12540C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7966" y="1483111"/>
            <a:ext cx="1639547" cy="8000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nter for Community Advocacy">
            <a:extLst>
              <a:ext uri="{FF2B5EF4-FFF2-40B4-BE49-F238E27FC236}">
                <a16:creationId xmlns:a16="http://schemas.microsoft.com/office/drawing/2014/main" id="{A9743114-8C99-43E3-86D3-BE9AFF4A6A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9753" y="2499056"/>
            <a:ext cx="1142117" cy="7838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9B4365D-3575-4791-B552-D4FB37BA0A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0545" y="763176"/>
            <a:ext cx="1053734" cy="1053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ilding Healthy Communities - East Salinas - Idealist">
            <a:extLst>
              <a:ext uri="{FF2B5EF4-FFF2-40B4-BE49-F238E27FC236}">
                <a16:creationId xmlns:a16="http://schemas.microsoft.com/office/drawing/2014/main" id="{3604E279-B751-45CE-98A9-E0B49A85AA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0837" y="5100224"/>
            <a:ext cx="1374257" cy="81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RLA Logo Downloads | California Rural Legal Assistance, Inc.">
            <a:extLst>
              <a:ext uri="{FF2B5EF4-FFF2-40B4-BE49-F238E27FC236}">
                <a16:creationId xmlns:a16="http://schemas.microsoft.com/office/drawing/2014/main" id="{E1039937-BF18-40F3-BCF8-FE4D664CDB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5612" y="3318671"/>
            <a:ext cx="2044547" cy="81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deres Campesinas | a network of women farmworker leaders">
            <a:extLst>
              <a:ext uri="{FF2B5EF4-FFF2-40B4-BE49-F238E27FC236}">
                <a16:creationId xmlns:a16="http://schemas.microsoft.com/office/drawing/2014/main" id="{D79C4ADB-B915-4397-971C-A60EEE110A6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50473" y="725203"/>
            <a:ext cx="969476" cy="848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entro Binacional L.A.">
            <a:extLst>
              <a:ext uri="{FF2B5EF4-FFF2-40B4-BE49-F238E27FC236}">
                <a16:creationId xmlns:a16="http://schemas.microsoft.com/office/drawing/2014/main" id="{AF448A93-1EE3-438C-A5C7-9BFD12C831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6020" y="1532100"/>
            <a:ext cx="984934" cy="9849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ISPA | Home">
            <a:extLst>
              <a:ext uri="{FF2B5EF4-FFF2-40B4-BE49-F238E27FC236}">
                <a16:creationId xmlns:a16="http://schemas.microsoft.com/office/drawing/2014/main" id="{192990F1-15FA-4ABA-A121-B8EE10250EC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12905" y="2218025"/>
            <a:ext cx="888613"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jeres en Acción - Home | Facebook">
            <a:extLst>
              <a:ext uri="{FF2B5EF4-FFF2-40B4-BE49-F238E27FC236}">
                <a16:creationId xmlns:a16="http://schemas.microsoft.com/office/drawing/2014/main" id="{A63C793A-683A-40AA-923E-77990C5659C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72305" y="723690"/>
            <a:ext cx="1324274" cy="8513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A26BAD-8ED4-4C86-A406-6A9BAA34BF14}"/>
              </a:ext>
            </a:extLst>
          </p:cNvPr>
          <p:cNvPicPr>
            <a:picLocks noChangeAspect="1"/>
          </p:cNvPicPr>
          <p:nvPr/>
        </p:nvPicPr>
        <p:blipFill>
          <a:blip r:embed="rId16"/>
          <a:stretch>
            <a:fillRect/>
          </a:stretch>
        </p:blipFill>
        <p:spPr>
          <a:xfrm>
            <a:off x="8782438" y="4043151"/>
            <a:ext cx="1796744" cy="898372"/>
          </a:xfrm>
          <a:prstGeom prst="rect">
            <a:avLst/>
          </a:prstGeom>
        </p:spPr>
      </p:pic>
      <p:pic>
        <p:nvPicPr>
          <p:cNvPr id="1038" name="Picture 14" descr="CSUMB Logo | CHISPA">
            <a:extLst>
              <a:ext uri="{FF2B5EF4-FFF2-40B4-BE49-F238E27FC236}">
                <a16:creationId xmlns:a16="http://schemas.microsoft.com/office/drawing/2014/main" id="{234630F0-6B03-4C5C-B9C6-34A89FA0849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80622" y="2631533"/>
            <a:ext cx="904875" cy="5196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irst 5 Monterey County | LinkedIn">
            <a:extLst>
              <a:ext uri="{FF2B5EF4-FFF2-40B4-BE49-F238E27FC236}">
                <a16:creationId xmlns:a16="http://schemas.microsoft.com/office/drawing/2014/main" id="{3A271FC3-6CDD-4A15-AB59-9A92A55C20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5249" y="4103729"/>
            <a:ext cx="1012120" cy="10121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onterey California Hotel | Portola Hotel &amp; Spa">
            <a:extLst>
              <a:ext uri="{FF2B5EF4-FFF2-40B4-BE49-F238E27FC236}">
                <a16:creationId xmlns:a16="http://schemas.microsoft.com/office/drawing/2014/main" id="{B49F6C42-2E0F-477B-8928-B6E210723E6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84268" y="1602767"/>
            <a:ext cx="1599743" cy="5183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bble Beach Resorts | Golf Resorts, Courses &amp; Spa Vacations">
            <a:extLst>
              <a:ext uri="{FF2B5EF4-FFF2-40B4-BE49-F238E27FC236}">
                <a16:creationId xmlns:a16="http://schemas.microsoft.com/office/drawing/2014/main" id="{88665597-0479-40E6-9D6F-6E21C6E16A4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42972" y="5137923"/>
            <a:ext cx="766762" cy="76676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FC1C136-CA86-47A0-97AC-B22A0F43432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60936" y="1529074"/>
            <a:ext cx="1144720" cy="63511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ity of Monterey">
            <a:extLst>
              <a:ext uri="{FF2B5EF4-FFF2-40B4-BE49-F238E27FC236}">
                <a16:creationId xmlns:a16="http://schemas.microsoft.com/office/drawing/2014/main" id="{A84A9055-61C2-4B58-89CC-3A2F07101BE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27333" y="2603532"/>
            <a:ext cx="1123707" cy="6292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potlight: Monterey &amp; Carmel | Visit California">
            <a:extLst>
              <a:ext uri="{FF2B5EF4-FFF2-40B4-BE49-F238E27FC236}">
                <a16:creationId xmlns:a16="http://schemas.microsoft.com/office/drawing/2014/main" id="{915C09B9-0CBD-4DC5-BEA2-A73409B1EFE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53403" y="2036232"/>
            <a:ext cx="1419223" cy="80009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he Sanctuary Beach Resort | hotelwifi.com">
            <a:extLst>
              <a:ext uri="{FF2B5EF4-FFF2-40B4-BE49-F238E27FC236}">
                <a16:creationId xmlns:a16="http://schemas.microsoft.com/office/drawing/2014/main" id="{AF8EB678-21BF-4FA8-8BBF-70336CE4BEC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247582" y="2646114"/>
            <a:ext cx="937373" cy="61030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linas Valley Memorial Healthcare System">
            <a:extLst>
              <a:ext uri="{FF2B5EF4-FFF2-40B4-BE49-F238E27FC236}">
                <a16:creationId xmlns:a16="http://schemas.microsoft.com/office/drawing/2014/main" id="{7BEC3210-CC72-4945-9506-AA57F344559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50405" y="942981"/>
            <a:ext cx="1736752" cy="5210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Montage Health - Healthcare Services in Monterey County, CA">
            <a:extLst>
              <a:ext uri="{FF2B5EF4-FFF2-40B4-BE49-F238E27FC236}">
                <a16:creationId xmlns:a16="http://schemas.microsoft.com/office/drawing/2014/main" id="{76C145FB-854B-40F7-885E-86A79CECC11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67231" y="723689"/>
            <a:ext cx="1883242" cy="56635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Monterey Peninsula Foundation | A Charitable Classic Since 1937">
            <a:extLst>
              <a:ext uri="{FF2B5EF4-FFF2-40B4-BE49-F238E27FC236}">
                <a16:creationId xmlns:a16="http://schemas.microsoft.com/office/drawing/2014/main" id="{71D9B112-50A5-4E48-B55E-272EB385D76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709662" y="4492338"/>
            <a:ext cx="1707795" cy="48794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United Way Monterey County |">
            <a:extLst>
              <a:ext uri="{FF2B5EF4-FFF2-40B4-BE49-F238E27FC236}">
                <a16:creationId xmlns:a16="http://schemas.microsoft.com/office/drawing/2014/main" id="{322598EC-D0B2-43BB-9B60-75D1373C4A7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738919" y="3360227"/>
            <a:ext cx="1004296" cy="75613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Women's Foundation California | david-and-lucile-packard-foundation-logo -  Women's Foundation California">
            <a:extLst>
              <a:ext uri="{FF2B5EF4-FFF2-40B4-BE49-F238E27FC236}">
                <a16:creationId xmlns:a16="http://schemas.microsoft.com/office/drawing/2014/main" id="{DF14D252-24FC-4DBB-8C39-9063EC2AB31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12447" y="3493298"/>
            <a:ext cx="1281911" cy="48466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ommissions &amp; Committees | City of Gonzales">
            <a:extLst>
              <a:ext uri="{FF2B5EF4-FFF2-40B4-BE49-F238E27FC236}">
                <a16:creationId xmlns:a16="http://schemas.microsoft.com/office/drawing/2014/main" id="{73860305-8FD8-44E0-8990-FE2A0208BE5D}"/>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680690" y="3327413"/>
            <a:ext cx="814200" cy="84367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ity Government - City of King">
            <a:extLst>
              <a:ext uri="{FF2B5EF4-FFF2-40B4-BE49-F238E27FC236}">
                <a16:creationId xmlns:a16="http://schemas.microsoft.com/office/drawing/2014/main" id="{D88B5A58-149D-4331-98EA-4CE4B00E1A3C}"/>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821464" y="2619730"/>
            <a:ext cx="1122496" cy="57923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FA6F7B87-13C5-4F2C-BFE8-0FB3D4BBCEAC}"/>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907848" y="1685420"/>
            <a:ext cx="549146" cy="80009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About Us - Monterey Bay Career Connect">
            <a:extLst>
              <a:ext uri="{FF2B5EF4-FFF2-40B4-BE49-F238E27FC236}">
                <a16:creationId xmlns:a16="http://schemas.microsoft.com/office/drawing/2014/main" id="{03BF83DA-B3A5-4A46-B0F6-755449B9B51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942866" y="4243688"/>
            <a:ext cx="1122381" cy="75371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Monterey Peninsula Chamber of Commerce | Your Business Partner">
            <a:extLst>
              <a:ext uri="{FF2B5EF4-FFF2-40B4-BE49-F238E27FC236}">
                <a16:creationId xmlns:a16="http://schemas.microsoft.com/office/drawing/2014/main" id="{45F8DA6B-04D7-43A9-A2BE-0EC9740C643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71911" y="2709404"/>
            <a:ext cx="1142117" cy="54701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ome - Salinas Valley Chamber of Commerce">
            <a:extLst>
              <a:ext uri="{FF2B5EF4-FFF2-40B4-BE49-F238E27FC236}">
                <a16:creationId xmlns:a16="http://schemas.microsoft.com/office/drawing/2014/main" id="{21867441-F44E-47D1-839F-8E44803907F2}"/>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575724" y="4378599"/>
            <a:ext cx="1216531" cy="66429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The Marketing Department, Inc.">
            <a:extLst>
              <a:ext uri="{FF2B5EF4-FFF2-40B4-BE49-F238E27FC236}">
                <a16:creationId xmlns:a16="http://schemas.microsoft.com/office/drawing/2014/main" id="{29D65574-8881-4469-B2EF-9C90AD78B08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09297" y="5095334"/>
            <a:ext cx="2086314" cy="51121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Bank Of America Logo transparent PNG - StickPNG">
            <a:extLst>
              <a:ext uri="{FF2B5EF4-FFF2-40B4-BE49-F238E27FC236}">
                <a16:creationId xmlns:a16="http://schemas.microsoft.com/office/drawing/2014/main" id="{2AE5F743-7860-4AA3-9569-77ECDAD085B2}"/>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641553" y="2216516"/>
            <a:ext cx="1065281" cy="475572"/>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Monterey Bay Central Labor Council">
            <a:extLst>
              <a:ext uri="{FF2B5EF4-FFF2-40B4-BE49-F238E27FC236}">
                <a16:creationId xmlns:a16="http://schemas.microsoft.com/office/drawing/2014/main" id="{C3829523-5DA1-4610-8F75-52625E7C531B}"/>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652395" y="3332471"/>
            <a:ext cx="814200" cy="789202"/>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a:extLst>
              <a:ext uri="{FF2B5EF4-FFF2-40B4-BE49-F238E27FC236}">
                <a16:creationId xmlns:a16="http://schemas.microsoft.com/office/drawing/2014/main" id="{0779AB39-2408-4966-9CC2-2E2CFA57361C}"/>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734896" y="1846630"/>
            <a:ext cx="1075678" cy="67040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Welcome to Consensus Building Institute |">
            <a:extLst>
              <a:ext uri="{FF2B5EF4-FFF2-40B4-BE49-F238E27FC236}">
                <a16:creationId xmlns:a16="http://schemas.microsoft.com/office/drawing/2014/main" id="{060CB1D2-DF3D-4A8B-9561-5443C983DE74}"/>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239594" y="4352111"/>
            <a:ext cx="1572355" cy="471707"/>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Clinica de Salud del Valle de Salinas">
            <a:extLst>
              <a:ext uri="{FF2B5EF4-FFF2-40B4-BE49-F238E27FC236}">
                <a16:creationId xmlns:a16="http://schemas.microsoft.com/office/drawing/2014/main" id="{156F62A7-B580-47CB-A59A-288924216A13}"/>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196185" y="2121165"/>
            <a:ext cx="759079" cy="419756"/>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University of California, Berkeley - Wikipedia">
            <a:extLst>
              <a:ext uri="{FF2B5EF4-FFF2-40B4-BE49-F238E27FC236}">
                <a16:creationId xmlns:a16="http://schemas.microsoft.com/office/drawing/2014/main" id="{8D972332-F78F-4855-9FB4-28B41CA2280C}"/>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721857" y="3321120"/>
            <a:ext cx="814200" cy="8142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COPA">
            <a:extLst>
              <a:ext uri="{FF2B5EF4-FFF2-40B4-BE49-F238E27FC236}">
                <a16:creationId xmlns:a16="http://schemas.microsoft.com/office/drawing/2014/main" id="{13372459-E18D-4ED3-98FA-919A2770C51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519949" y="723689"/>
            <a:ext cx="969476" cy="969476"/>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Untitled">
            <a:extLst>
              <a:ext uri="{FF2B5EF4-FFF2-40B4-BE49-F238E27FC236}">
                <a16:creationId xmlns:a16="http://schemas.microsoft.com/office/drawing/2014/main" id="{0915A118-5643-46EC-9062-051C187670FB}"/>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242816" y="3315412"/>
            <a:ext cx="993341" cy="99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86CAC-80C2-4929-B7BC-3E942C2F79D6}"/>
              </a:ext>
            </a:extLst>
          </p:cNvPr>
          <p:cNvSpPr>
            <a:spLocks noGrp="1"/>
          </p:cNvSpPr>
          <p:nvPr>
            <p:ph type="title"/>
          </p:nvPr>
        </p:nvSpPr>
        <p:spPr>
          <a:xfrm>
            <a:off x="5297762" y="640080"/>
            <a:ext cx="6251110" cy="3566160"/>
          </a:xfrm>
        </p:spPr>
        <p:txBody>
          <a:bodyPr vert="horz" lIns="91440" tIns="45720" rIns="91440" bIns="45720" rtlCol="0" anchor="b">
            <a:normAutofit/>
          </a:bodyPr>
          <a:lstStyle/>
          <a:p>
            <a:pPr>
              <a:spcBef>
                <a:spcPct val="0"/>
              </a:spcBef>
            </a:pPr>
            <a:r>
              <a:rPr lang="en-US" sz="5400" kern="1200" dirty="0">
                <a:solidFill>
                  <a:schemeClr val="tx1"/>
                </a:solidFill>
                <a:latin typeface="+mj-lt"/>
                <a:ea typeface="+mj-ea"/>
                <a:cs typeface="+mj-cs"/>
              </a:rPr>
              <a:t>Questions?</a:t>
            </a:r>
          </a:p>
        </p:txBody>
      </p:sp>
      <p:pic>
        <p:nvPicPr>
          <p:cNvPr id="4" name="Picture 3" descr="Question mark on green pastel background">
            <a:extLst>
              <a:ext uri="{FF2B5EF4-FFF2-40B4-BE49-F238E27FC236}">
                <a16:creationId xmlns:a16="http://schemas.microsoft.com/office/drawing/2014/main" id="{774F1B7D-0717-4BD9-8403-5D162C306CDA}"/>
              </a:ext>
            </a:extLst>
          </p:cNvPr>
          <p:cNvPicPr>
            <a:picLocks noChangeAspect="1"/>
          </p:cNvPicPr>
          <p:nvPr/>
        </p:nvPicPr>
        <p:blipFill rotWithShape="1">
          <a:blip r:embed="rId2"/>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60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923E93-2729-47E9-9D93-4E9C02CB211D}"/>
              </a:ext>
            </a:extLst>
          </p:cNvPr>
          <p:cNvSpPr txBox="1"/>
          <p:nvPr/>
        </p:nvSpPr>
        <p:spPr>
          <a:xfrm>
            <a:off x="572493" y="238539"/>
            <a:ext cx="11047013" cy="1434415"/>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chemeClr val="dk1"/>
              </a:buClr>
              <a:buSzPts val="1800"/>
            </a:pPr>
            <a:r>
              <a:rPr lang="en-US" sz="5400" b="0" i="0" u="none" strike="noStrike" kern="1200" cap="none">
                <a:solidFill>
                  <a:schemeClr val="tx1"/>
                </a:solidFill>
                <a:latin typeface="+mj-lt"/>
                <a:ea typeface="+mj-ea"/>
                <a:cs typeface="+mj-cs"/>
                <a:sym typeface="Calibri"/>
              </a:rPr>
              <a:t>Why?</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61A5285-94B7-4EB1-AFD6-F3D3859F0F34}"/>
              </a:ext>
            </a:extLst>
          </p:cNvPr>
          <p:cNvPicPr>
            <a:picLocks noChangeAspect="1"/>
          </p:cNvPicPr>
          <p:nvPr/>
        </p:nvPicPr>
        <p:blipFill rotWithShape="1">
          <a:blip r:embed="rId2"/>
          <a:srcRect r="2067"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TextBox 2">
            <a:extLst>
              <a:ext uri="{FF2B5EF4-FFF2-40B4-BE49-F238E27FC236}">
                <a16:creationId xmlns:a16="http://schemas.microsoft.com/office/drawing/2014/main" id="{5E0529BB-4867-41FF-AEDE-FB2745203E27}"/>
              </a:ext>
            </a:extLst>
          </p:cNvPr>
          <p:cNvSpPr txBox="1"/>
          <p:nvPr/>
        </p:nvSpPr>
        <p:spPr>
          <a:xfrm>
            <a:off x="4905955" y="2071316"/>
            <a:ext cx="6713552" cy="4114800"/>
          </a:xfrm>
          <a:prstGeom prst="rect">
            <a:avLst/>
          </a:prstGeom>
        </p:spPr>
        <p:txBody>
          <a:bodyPr spcFirstLastPara="1" vert="horz" lIns="91440" tIns="45720" rIns="91440" bIns="45720" rtlCol="0" anchor="t" anchorCtr="0">
            <a:normAutofit/>
          </a:bodyPr>
          <a:lstStyle/>
          <a:p>
            <a:pPr marL="457200" indent="-228600">
              <a:lnSpc>
                <a:spcPct val="90000"/>
              </a:lnSpc>
              <a:spcBef>
                <a:spcPts val="1000"/>
              </a:spcBef>
              <a:buClr>
                <a:schemeClr val="dk1"/>
              </a:buClr>
              <a:buSzPts val="1800"/>
              <a:buFont typeface="Arial" panose="020B0604020202020204" pitchFamily="34" charset="0"/>
              <a:buChar char="•"/>
            </a:pPr>
            <a:r>
              <a:rPr lang="en-US" sz="1700" b="1" i="0" u="none" strike="noStrike" kern="1200" cap="none">
                <a:solidFill>
                  <a:schemeClr val="tx1"/>
                </a:solidFill>
                <a:latin typeface="+mn-lt"/>
                <a:ea typeface="+mn-ea"/>
                <a:cs typeface="+mn-cs"/>
                <a:sym typeface="Calibri"/>
              </a:rPr>
              <a:t>EQUITY</a:t>
            </a:r>
          </a:p>
          <a:p>
            <a:pPr marL="45720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Covid-19 has exposed the inequities in our most vulnerable neighborhoods, namely the lack of health care and childcare, crowded housing, and the digital divide. </a:t>
            </a:r>
          </a:p>
          <a:p>
            <a:pPr marL="45720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Covid-19 infections have thrived in large part due to crowded housing and economic insecurity that prevents proper quarantine by low wageworkers. </a:t>
            </a:r>
          </a:p>
          <a:p>
            <a:pPr marL="45720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The CDPH’s Equity Metric to Fight COVID-19 makes clear the need to focus efforts on the communities disproportionately impacted by COVID-19 because of long-standing structural inequities. </a:t>
            </a:r>
          </a:p>
          <a:p>
            <a:pPr marL="457200" indent="-228600">
              <a:lnSpc>
                <a:spcPct val="90000"/>
              </a:lnSpc>
              <a:spcBef>
                <a:spcPts val="1000"/>
              </a:spcBef>
              <a:buClr>
                <a:schemeClr val="dk1"/>
              </a:buClr>
              <a:buSzPts val="1800"/>
              <a:buFont typeface="Arial" panose="020B0604020202020204" pitchFamily="34" charset="0"/>
              <a:buChar char="•"/>
            </a:pPr>
            <a:r>
              <a:rPr lang="en-US" sz="1700" b="0" i="0" u="none" strike="noStrike" kern="1200" cap="none">
                <a:solidFill>
                  <a:schemeClr val="tx1"/>
                </a:solidFill>
                <a:latin typeface="+mn-lt"/>
                <a:ea typeface="+mn-ea"/>
                <a:cs typeface="+mn-cs"/>
                <a:sym typeface="Calibri"/>
              </a:rPr>
              <a:t>Many have expressed the need for a coordinated effort aligned our shared outcomes.</a:t>
            </a:r>
          </a:p>
        </p:txBody>
      </p:sp>
    </p:spTree>
    <p:extLst>
      <p:ext uri="{BB962C8B-B14F-4D97-AF65-F5344CB8AC3E}">
        <p14:creationId xmlns:p14="http://schemas.microsoft.com/office/powerpoint/2010/main" val="3433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CDABD5-0255-4501-8006-12379BC4039D}"/>
              </a:ext>
            </a:extLst>
          </p:cNvPr>
          <p:cNvSpPr txBox="1"/>
          <p:nvPr/>
        </p:nvSpPr>
        <p:spPr>
          <a:xfrm>
            <a:off x="572493" y="238539"/>
            <a:ext cx="11047013" cy="1434415"/>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buClr>
                <a:schemeClr val="dk1"/>
              </a:buClr>
              <a:buSzPts val="1800"/>
            </a:pPr>
            <a:r>
              <a:rPr lang="en-US" sz="5000" b="0" i="0" u="none" strike="noStrike" kern="1200" cap="none">
                <a:solidFill>
                  <a:schemeClr val="tx1"/>
                </a:solidFill>
                <a:latin typeface="+mj-lt"/>
                <a:ea typeface="+mj-ea"/>
                <a:cs typeface="+mj-cs"/>
                <a:sym typeface="Calibri"/>
              </a:rPr>
              <a:t>November 20</a:t>
            </a:r>
            <a:r>
              <a:rPr lang="en-US" sz="5000" b="0" i="0" u="none" strike="noStrike" kern="1200" cap="none" baseline="30000">
                <a:solidFill>
                  <a:schemeClr val="tx1"/>
                </a:solidFill>
                <a:latin typeface="+mj-lt"/>
                <a:ea typeface="+mj-ea"/>
                <a:cs typeface="+mj-cs"/>
                <a:sym typeface="Calibri"/>
              </a:rPr>
              <a:t>th</a:t>
            </a:r>
            <a:r>
              <a:rPr lang="en-US" sz="5000" b="0" i="0" u="none" strike="noStrike" kern="1200" cap="none">
                <a:solidFill>
                  <a:schemeClr val="tx1"/>
                </a:solidFill>
                <a:latin typeface="+mj-lt"/>
                <a:ea typeface="+mj-ea"/>
                <a:cs typeface="+mj-cs"/>
                <a:sym typeface="Calibri"/>
              </a:rPr>
              <a:t> Covid-19 Convening </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048DF7-AA3B-45BC-BE43-CD8AE137884A}"/>
              </a:ext>
            </a:extLst>
          </p:cNvPr>
          <p:cNvPicPr>
            <a:picLocks noChangeAspect="1"/>
          </p:cNvPicPr>
          <p:nvPr/>
        </p:nvPicPr>
        <p:blipFill rotWithShape="1">
          <a:blip r:embed="rId2"/>
          <a:srcRect l="7845" r="49739"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TextBox 2">
            <a:extLst>
              <a:ext uri="{FF2B5EF4-FFF2-40B4-BE49-F238E27FC236}">
                <a16:creationId xmlns:a16="http://schemas.microsoft.com/office/drawing/2014/main" id="{E9F6CAD0-F7A2-4549-9B60-6DB9DAB2344E}"/>
              </a:ext>
            </a:extLst>
          </p:cNvPr>
          <p:cNvSpPr txBox="1"/>
          <p:nvPr/>
        </p:nvSpPr>
        <p:spPr>
          <a:xfrm>
            <a:off x="4905955" y="2071316"/>
            <a:ext cx="6713552" cy="4114800"/>
          </a:xfrm>
          <a:prstGeom prst="rect">
            <a:avLst/>
          </a:prstGeom>
        </p:spPr>
        <p:txBody>
          <a:bodyPr spcFirstLastPara="1" vert="horz" lIns="91440" tIns="45720" rIns="91440" bIns="45720" rtlCol="0" anchor="t" anchorCtr="0">
            <a:normAutofit/>
          </a:bodyPr>
          <a:lstStyle/>
          <a:p>
            <a:pPr marL="457200"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CFMC convened a diverse group of leaders from the County, agriculture, community-based organizations, hospitality, healthcare, education, labor and philanthropy . </a:t>
            </a:r>
          </a:p>
          <a:p>
            <a:pPr marL="457200"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Over 80 participants joined the call and over 50 signed on to participate in the Covid-19 Collaborative</a:t>
            </a:r>
          </a:p>
          <a:p>
            <a:pPr marL="457200"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CFMC hired the Consensus Building Institute to support the coordination and structure of the collaborative. </a:t>
            </a:r>
          </a:p>
          <a:p>
            <a:pPr marL="457200" lvl="1"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Gina Bartlett is the lead consultant</a:t>
            </a:r>
          </a:p>
          <a:p>
            <a:pPr marL="457200" lvl="1"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She has many strong relationships in Monterey County</a:t>
            </a:r>
          </a:p>
          <a:p>
            <a:pPr marL="457200"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CFMC wants to enhance and build upon existing efforts.</a:t>
            </a:r>
          </a:p>
          <a:p>
            <a:pPr marL="457200" lvl="2"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County of Monterey </a:t>
            </a:r>
          </a:p>
          <a:p>
            <a:pPr marL="457200" lvl="2"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Monterey County Coalition on Agriculture</a:t>
            </a:r>
          </a:p>
          <a:p>
            <a:pPr marL="457200" lvl="2"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Grower-Shipper Association</a:t>
            </a:r>
          </a:p>
          <a:p>
            <a:pPr marL="457200" lvl="2" indent="-228600">
              <a:lnSpc>
                <a:spcPct val="90000"/>
              </a:lnSpc>
              <a:spcBef>
                <a:spcPts val="1000"/>
              </a:spcBef>
              <a:buClr>
                <a:schemeClr val="dk1"/>
              </a:buClr>
              <a:buSzPts val="1800"/>
              <a:buFont typeface="Arial" panose="020B0604020202020204" pitchFamily="34" charset="0"/>
              <a:buChar char="•"/>
            </a:pPr>
            <a:r>
              <a:rPr lang="en-US" b="0" i="0" u="none" strike="noStrike" kern="1200" cap="none" dirty="0">
                <a:solidFill>
                  <a:schemeClr val="tx1"/>
                </a:solidFill>
                <a:latin typeface="+mn-lt"/>
                <a:ea typeface="+mn-ea"/>
                <a:cs typeface="+mn-cs"/>
                <a:sym typeface="Calibri"/>
              </a:rPr>
              <a:t>COPA </a:t>
            </a:r>
          </a:p>
        </p:txBody>
      </p:sp>
    </p:spTree>
    <p:extLst>
      <p:ext uri="{BB962C8B-B14F-4D97-AF65-F5344CB8AC3E}">
        <p14:creationId xmlns:p14="http://schemas.microsoft.com/office/powerpoint/2010/main" val="202871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55CE6A-047C-4BA5-9F7B-377233C1DE41}"/>
              </a:ext>
            </a:extLst>
          </p:cNvPr>
          <p:cNvSpPr txBox="1"/>
          <p:nvPr/>
        </p:nvSpPr>
        <p:spPr>
          <a:xfrm>
            <a:off x="838200" y="365125"/>
            <a:ext cx="105156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3200"/>
            </a:pPr>
            <a:r>
              <a:rPr lang="en-US" sz="5400" b="0" i="0" u="none" strike="noStrike" kern="1200" cap="none">
                <a:solidFill>
                  <a:schemeClr val="tx1"/>
                </a:solidFill>
                <a:latin typeface="+mj-lt"/>
                <a:ea typeface="+mj-ea"/>
                <a:cs typeface="+mj-cs"/>
                <a:sym typeface="Calibri"/>
              </a:rPr>
              <a:t>COVID-19 Collaborative Purpose </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040094A1-2708-447E-BC6C-61F8D46D10BE}"/>
              </a:ext>
            </a:extLst>
          </p:cNvPr>
          <p:cNvSpPr>
            <a:spLocks noGrp="1"/>
          </p:cNvSpPr>
          <p:nvPr>
            <p:ph type="body" idx="2"/>
          </p:nvPr>
        </p:nvSpPr>
        <p:spPr>
          <a:xfrm>
            <a:off x="838200" y="1929384"/>
            <a:ext cx="10515600" cy="4251960"/>
          </a:xfrm>
        </p:spPr>
        <p:txBody>
          <a:bodyPr vert="horz" lIns="91440" tIns="45720" rIns="91440" bIns="45720" rtlCol="0">
            <a:normAutofit/>
          </a:bodyPr>
          <a:lstStyle/>
          <a:p>
            <a:pPr marL="457200">
              <a:spcBef>
                <a:spcPts val="1000"/>
              </a:spcBef>
              <a:buClr>
                <a:schemeClr val="dk1"/>
              </a:buClr>
              <a:buSzPts val="3200"/>
              <a:buFont typeface="Arial" panose="020B0604020202020204" pitchFamily="34" charset="0"/>
              <a:buChar char="•"/>
            </a:pPr>
            <a:r>
              <a:rPr lang="en-US" sz="2200" b="1" i="1" u="sng" strike="noStrike" kern="1200" cap="none" dirty="0">
                <a:solidFill>
                  <a:schemeClr val="tx1"/>
                </a:solidFill>
                <a:latin typeface="+mn-lt"/>
                <a:ea typeface="+mn-ea"/>
                <a:cs typeface="+mn-cs"/>
                <a:sym typeface="Calibri"/>
              </a:rPr>
              <a:t>Purpose: </a:t>
            </a:r>
            <a:r>
              <a:rPr lang="en-US" sz="2200" b="0" i="0" u="none" strike="noStrike" kern="1200" cap="none" dirty="0">
                <a:solidFill>
                  <a:schemeClr val="tx1"/>
                </a:solidFill>
                <a:latin typeface="+mn-lt"/>
                <a:ea typeface="+mn-ea"/>
                <a:cs typeface="+mn-cs"/>
                <a:sym typeface="Calibri"/>
              </a:rPr>
              <a:t>a countywide multi-sector collaboration of existing and needed efforts addressing COVID 19 and its impacts on our community and advancing a coordinated action plan driven by science and best practices in public health and equity. </a:t>
            </a:r>
          </a:p>
          <a:p>
            <a:pPr marL="457200">
              <a:spcBef>
                <a:spcPts val="1000"/>
              </a:spcBef>
              <a:buClr>
                <a:schemeClr val="dk1"/>
              </a:buClr>
              <a:buSzPts val="3200"/>
              <a:buFont typeface="Arial" panose="020B0604020202020204" pitchFamily="34" charset="0"/>
              <a:buChar char="•"/>
            </a:pPr>
            <a:r>
              <a:rPr lang="en-US" sz="2200" b="0" i="0" u="none" strike="noStrike" kern="1200" cap="none" dirty="0">
                <a:solidFill>
                  <a:schemeClr val="tx1"/>
                </a:solidFill>
                <a:latin typeface="+mn-lt"/>
                <a:ea typeface="+mn-ea"/>
                <a:cs typeface="+mn-cs"/>
                <a:sym typeface="Calibri"/>
              </a:rPr>
              <a:t>The initiative will identify gaps and leverage resources to develop programs that will address the gaps. </a:t>
            </a:r>
          </a:p>
          <a:p>
            <a:pPr marL="457200">
              <a:spcBef>
                <a:spcPts val="1000"/>
              </a:spcBef>
              <a:buClr>
                <a:schemeClr val="dk1"/>
              </a:buClr>
              <a:buSzPts val="3200"/>
              <a:buFont typeface="Arial" panose="020B0604020202020204" pitchFamily="34" charset="0"/>
              <a:buChar char="•"/>
            </a:pPr>
            <a:r>
              <a:rPr lang="en-US" sz="2200" b="0" i="0" u="none" strike="noStrike" kern="1200" cap="none" dirty="0">
                <a:solidFill>
                  <a:schemeClr val="tx1"/>
                </a:solidFill>
                <a:latin typeface="+mn-lt"/>
                <a:ea typeface="+mn-ea"/>
                <a:cs typeface="+mn-cs"/>
                <a:sym typeface="Calibri"/>
              </a:rPr>
              <a:t>The goal will be a reduction in the number of COVID-19 infections with priority in the disproportionately impacted Healthy Places Index (HPI) Census Tracts and ensure the health and well-being of our community.  </a:t>
            </a:r>
          </a:p>
          <a:p>
            <a:pPr marL="457200">
              <a:spcBef>
                <a:spcPts val="1000"/>
              </a:spcBef>
              <a:buClr>
                <a:schemeClr val="dk1"/>
              </a:buClr>
              <a:buSzPts val="3200"/>
              <a:buFont typeface="Arial" panose="020B0604020202020204" pitchFamily="34" charset="0"/>
              <a:buChar char="•"/>
            </a:pPr>
            <a:r>
              <a:rPr lang="en-US" sz="2200" b="0" i="0" u="none" strike="noStrike" kern="1200" cap="none" dirty="0">
                <a:solidFill>
                  <a:schemeClr val="tx1"/>
                </a:solidFill>
                <a:latin typeface="+mn-lt"/>
                <a:ea typeface="+mn-ea"/>
                <a:cs typeface="+mn-cs"/>
                <a:sym typeface="Calibri"/>
              </a:rPr>
              <a:t>Build from County’s Disparate Impact work.</a:t>
            </a:r>
          </a:p>
          <a:p>
            <a:pPr marL="457200">
              <a:spcBef>
                <a:spcPts val="1000"/>
              </a:spcBef>
              <a:buClr>
                <a:schemeClr val="dk1"/>
              </a:buClr>
              <a:buSzPts val="3200"/>
              <a:buFont typeface="Arial" panose="020B0604020202020204" pitchFamily="34" charset="0"/>
              <a:buChar char="•"/>
            </a:pPr>
            <a:endParaRPr lang="en-US" sz="2200" b="0" i="0" u="none" strike="noStrike" kern="1200" cap="none" dirty="0">
              <a:solidFill>
                <a:schemeClr val="tx1"/>
              </a:solidFill>
              <a:latin typeface="+mn-lt"/>
              <a:ea typeface="+mn-ea"/>
              <a:cs typeface="+mn-cs"/>
              <a:sym typeface="Calibri"/>
            </a:endParaRPr>
          </a:p>
        </p:txBody>
      </p:sp>
    </p:spTree>
    <p:extLst>
      <p:ext uri="{BB962C8B-B14F-4D97-AF65-F5344CB8AC3E}">
        <p14:creationId xmlns:p14="http://schemas.microsoft.com/office/powerpoint/2010/main" val="134751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48BC15B-6D50-E749-B240-61EA33745BF6}"/>
              </a:ext>
            </a:extLst>
          </p:cNvPr>
          <p:cNvSpPr/>
          <p:nvPr/>
        </p:nvSpPr>
        <p:spPr>
          <a:xfrm>
            <a:off x="3361105" y="735170"/>
            <a:ext cx="6555442" cy="4931708"/>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orbel"/>
            </a:endParaRPr>
          </a:p>
        </p:txBody>
      </p:sp>
      <p:sp>
        <p:nvSpPr>
          <p:cNvPr id="2" name="Title 1">
            <a:extLst>
              <a:ext uri="{FF2B5EF4-FFF2-40B4-BE49-F238E27FC236}">
                <a16:creationId xmlns:a16="http://schemas.microsoft.com/office/drawing/2014/main" id="{2CDE3109-6B57-E347-A880-BA2F692225B3}"/>
              </a:ext>
            </a:extLst>
          </p:cNvPr>
          <p:cNvSpPr>
            <a:spLocks noGrp="1"/>
          </p:cNvSpPr>
          <p:nvPr>
            <p:ph type="title" idx="4294967295"/>
          </p:nvPr>
        </p:nvSpPr>
        <p:spPr>
          <a:xfrm>
            <a:off x="788386" y="112481"/>
            <a:ext cx="5850440" cy="1469936"/>
          </a:xfrm>
        </p:spPr>
        <p:txBody>
          <a:bodyPr>
            <a:normAutofit/>
          </a:bodyPr>
          <a:lstStyle/>
          <a:p>
            <a:r>
              <a:rPr lang="en-US" sz="3200" u="sng" dirty="0">
                <a:solidFill>
                  <a:schemeClr val="tx1"/>
                </a:solidFill>
                <a:latin typeface="Arial" panose="020B0604020202020204" pitchFamily="34" charset="0"/>
                <a:cs typeface="Arial" panose="020B0604020202020204" pitchFamily="34" charset="0"/>
              </a:rPr>
              <a:t>Collaborative Structure</a:t>
            </a:r>
          </a:p>
        </p:txBody>
      </p:sp>
      <p:sp>
        <p:nvSpPr>
          <p:cNvPr id="4" name="Oval 3"/>
          <p:cNvSpPr/>
          <p:nvPr/>
        </p:nvSpPr>
        <p:spPr>
          <a:xfrm>
            <a:off x="4351424" y="1310536"/>
            <a:ext cx="3037973" cy="31582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defTabSz="342900"/>
            <a:r>
              <a:rPr lang="en-US" sz="1350" b="1" dirty="0">
                <a:solidFill>
                  <a:prstClr val="white"/>
                </a:solidFill>
                <a:latin typeface="Arial" panose="020B0604020202020204" pitchFamily="34" charset="0"/>
                <a:cs typeface="Arial" panose="020B0604020202020204" pitchFamily="34" charset="0"/>
              </a:rPr>
              <a:t>The </a:t>
            </a:r>
            <a:r>
              <a:rPr lang="en-US" sz="1350" b="1">
                <a:solidFill>
                  <a:prstClr val="white"/>
                </a:solidFill>
                <a:latin typeface="Arial" panose="020B0604020202020204" pitchFamily="34" charset="0"/>
                <a:cs typeface="Arial" panose="020B0604020202020204" pitchFamily="34" charset="0"/>
              </a:rPr>
              <a:t>Collaborative </a:t>
            </a:r>
          </a:p>
          <a:p>
            <a:pPr marL="171450" indent="-171450" defTabSz="342900">
              <a:buFont typeface="Arial" panose="020B0604020202020204" pitchFamily="34" charset="0"/>
              <a:buChar char="•"/>
            </a:pPr>
            <a:r>
              <a:rPr lang="en-US" sz="1050">
                <a:solidFill>
                  <a:prstClr val="white"/>
                </a:solidFill>
                <a:latin typeface="Arial" panose="020B0604020202020204" pitchFamily="34" charset="0"/>
                <a:cs typeface="Arial" panose="020B0604020202020204" pitchFamily="34" charset="0"/>
              </a:rPr>
              <a:t>Shared </a:t>
            </a:r>
            <a:r>
              <a:rPr lang="en-US" sz="1050" dirty="0">
                <a:solidFill>
                  <a:prstClr val="white"/>
                </a:solidFill>
                <a:latin typeface="Arial" panose="020B0604020202020204" pitchFamily="34" charset="0"/>
                <a:cs typeface="Arial" panose="020B0604020202020204" pitchFamily="34" charset="0"/>
              </a:rPr>
              <a:t>decision making</a:t>
            </a:r>
          </a:p>
          <a:p>
            <a:pPr marL="214313" indent="-214313" defTabSz="342900">
              <a:buFont typeface="Arial"/>
              <a:buChar char="•"/>
            </a:pPr>
            <a:r>
              <a:rPr lang="en-US" sz="1050" dirty="0">
                <a:solidFill>
                  <a:prstClr val="white"/>
                </a:solidFill>
                <a:latin typeface="Arial" panose="020B0604020202020204" pitchFamily="34" charset="0"/>
                <a:cs typeface="Arial" panose="020B0604020202020204" pitchFamily="34" charset="0"/>
              </a:rPr>
              <a:t>Made up of partners for implementation</a:t>
            </a:r>
          </a:p>
          <a:p>
            <a:pPr marL="214313" indent="-214313" defTabSz="342900">
              <a:buFont typeface="Arial"/>
              <a:buChar char="•"/>
            </a:pPr>
            <a:r>
              <a:rPr lang="en-US" sz="1050" dirty="0">
                <a:solidFill>
                  <a:prstClr val="white"/>
                </a:solidFill>
                <a:latin typeface="Arial" panose="020B0604020202020204" pitchFamily="34" charset="0"/>
                <a:cs typeface="Arial" panose="020B0604020202020204" pitchFamily="34" charset="0"/>
              </a:rPr>
              <a:t>Sets direction and negotiates action plan</a:t>
            </a:r>
          </a:p>
          <a:p>
            <a:pPr marL="214313" indent="-214313" defTabSz="342900">
              <a:buFont typeface="Arial"/>
              <a:buChar char="•"/>
            </a:pPr>
            <a:r>
              <a:rPr lang="en-US" sz="1050" dirty="0">
                <a:solidFill>
                  <a:prstClr val="white"/>
                </a:solidFill>
                <a:latin typeface="Arial" panose="020B0604020202020204" pitchFamily="34" charset="0"/>
                <a:cs typeface="Arial" panose="020B0604020202020204" pitchFamily="34" charset="0"/>
              </a:rPr>
              <a:t>Garners resources</a:t>
            </a:r>
          </a:p>
          <a:p>
            <a:pPr marL="214313" indent="-214313" defTabSz="342900">
              <a:buFont typeface="Arial"/>
              <a:buChar char="•"/>
            </a:pPr>
            <a:r>
              <a:rPr lang="en-US" sz="1050" dirty="0">
                <a:solidFill>
                  <a:prstClr val="white"/>
                </a:solidFill>
                <a:latin typeface="Arial" panose="020B0604020202020204" pitchFamily="34" charset="0"/>
                <a:cs typeface="Arial" panose="020B0604020202020204" pitchFamily="34" charset="0"/>
              </a:rPr>
              <a:t>Creates accountability for implementation</a:t>
            </a:r>
          </a:p>
          <a:p>
            <a:pPr marL="214313" indent="-214313" defTabSz="342900">
              <a:buFont typeface="Arial"/>
              <a:buChar char="•"/>
            </a:pPr>
            <a:r>
              <a:rPr lang="en-US" sz="1050" dirty="0">
                <a:solidFill>
                  <a:prstClr val="white"/>
                </a:solidFill>
                <a:latin typeface="Arial" panose="020B0604020202020204" pitchFamily="34" charset="0"/>
                <a:cs typeface="Arial" panose="020B0604020202020204" pitchFamily="34" charset="0"/>
              </a:rPr>
              <a:t>Evaluates data, adjusts, approach, continues</a:t>
            </a:r>
          </a:p>
        </p:txBody>
      </p:sp>
      <p:sp>
        <p:nvSpPr>
          <p:cNvPr id="5" name="Oval 4"/>
          <p:cNvSpPr/>
          <p:nvPr/>
        </p:nvSpPr>
        <p:spPr>
          <a:xfrm>
            <a:off x="7133145" y="1970550"/>
            <a:ext cx="1501138" cy="87268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342900"/>
            <a:r>
              <a:rPr lang="en-US" sz="1050" dirty="0">
                <a:solidFill>
                  <a:prstClr val="white"/>
                </a:solidFill>
                <a:latin typeface="Arial" panose="020B0604020202020204" pitchFamily="34" charset="0"/>
                <a:cs typeface="Arial" panose="020B0604020202020204" pitchFamily="34" charset="0"/>
              </a:rPr>
              <a:t>Communication and Marketing</a:t>
            </a:r>
          </a:p>
        </p:txBody>
      </p:sp>
      <p:sp>
        <p:nvSpPr>
          <p:cNvPr id="7" name="Oval 6"/>
          <p:cNvSpPr/>
          <p:nvPr/>
        </p:nvSpPr>
        <p:spPr>
          <a:xfrm>
            <a:off x="7133144" y="2889681"/>
            <a:ext cx="1501139" cy="85940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342900"/>
            <a:r>
              <a:rPr lang="en-US" sz="1050" dirty="0">
                <a:solidFill>
                  <a:prstClr val="white"/>
                </a:solidFill>
                <a:latin typeface="Arial" panose="020B0604020202020204" pitchFamily="34" charset="0"/>
                <a:cs typeface="Arial" panose="020B0604020202020204" pitchFamily="34" charset="0"/>
              </a:rPr>
              <a:t>Science &amp; Best Practices Advisory Group</a:t>
            </a:r>
          </a:p>
        </p:txBody>
      </p:sp>
      <p:sp>
        <p:nvSpPr>
          <p:cNvPr id="8" name="Oval 7"/>
          <p:cNvSpPr/>
          <p:nvPr/>
        </p:nvSpPr>
        <p:spPr>
          <a:xfrm>
            <a:off x="6638827" y="3759648"/>
            <a:ext cx="1501139" cy="85940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342900"/>
            <a:r>
              <a:rPr lang="en-US" sz="1050" dirty="0">
                <a:solidFill>
                  <a:prstClr val="white"/>
                </a:solidFill>
                <a:latin typeface="Arial" panose="020B0604020202020204" pitchFamily="34" charset="0"/>
                <a:cs typeface="Arial" panose="020B0604020202020204" pitchFamily="34" charset="0"/>
              </a:rPr>
              <a:t>Resources &amp; Funding</a:t>
            </a:r>
          </a:p>
        </p:txBody>
      </p:sp>
      <p:sp>
        <p:nvSpPr>
          <p:cNvPr id="9" name="Oval 8"/>
          <p:cNvSpPr/>
          <p:nvPr/>
        </p:nvSpPr>
        <p:spPr>
          <a:xfrm>
            <a:off x="6507080" y="1114376"/>
            <a:ext cx="1501139" cy="85940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342900"/>
            <a:r>
              <a:rPr lang="en-US" sz="1050" dirty="0">
                <a:solidFill>
                  <a:prstClr val="white"/>
                </a:solidFill>
                <a:latin typeface="Arial" panose="020B0604020202020204" pitchFamily="34" charset="0"/>
                <a:cs typeface="Arial" panose="020B0604020202020204" pitchFamily="34" charset="0"/>
              </a:rPr>
              <a:t>Outreach &amp; Support Services</a:t>
            </a:r>
          </a:p>
        </p:txBody>
      </p:sp>
      <p:sp>
        <p:nvSpPr>
          <p:cNvPr id="12" name="Up Arrow Callout 11"/>
          <p:cNvSpPr/>
          <p:nvPr/>
        </p:nvSpPr>
        <p:spPr>
          <a:xfrm>
            <a:off x="5420060" y="4485153"/>
            <a:ext cx="1087020" cy="880115"/>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200" dirty="0">
                <a:solidFill>
                  <a:prstClr val="white"/>
                </a:solidFill>
                <a:latin typeface="Arial" panose="020B0604020202020204" pitchFamily="34" charset="0"/>
                <a:cs typeface="Arial" panose="020B0604020202020204" pitchFamily="34" charset="0"/>
              </a:rPr>
              <a:t>Coordinating Committee</a:t>
            </a:r>
          </a:p>
        </p:txBody>
      </p:sp>
      <p:sp>
        <p:nvSpPr>
          <p:cNvPr id="10" name="TextBox 9">
            <a:extLst>
              <a:ext uri="{FF2B5EF4-FFF2-40B4-BE49-F238E27FC236}">
                <a16:creationId xmlns:a16="http://schemas.microsoft.com/office/drawing/2014/main" id="{C1D7083A-4E1B-344C-8929-084906546564}"/>
              </a:ext>
            </a:extLst>
          </p:cNvPr>
          <p:cNvSpPr txBox="1"/>
          <p:nvPr/>
        </p:nvSpPr>
        <p:spPr>
          <a:xfrm>
            <a:off x="8434842" y="2843234"/>
            <a:ext cx="1487365" cy="923330"/>
          </a:xfrm>
          <a:prstGeom prst="rect">
            <a:avLst/>
          </a:prstGeom>
          <a:noFill/>
        </p:spPr>
        <p:txBody>
          <a:bodyPr wrap="square" rtlCol="0">
            <a:spAutoFit/>
          </a:bodyPr>
          <a:lstStyle/>
          <a:p>
            <a:pPr algn="ctr" defTabSz="342900"/>
            <a:r>
              <a:rPr lang="en-US" sz="1350" dirty="0">
                <a:solidFill>
                  <a:srgbClr val="786C71"/>
                </a:solidFill>
                <a:latin typeface="Arial" panose="020B0604020202020204" pitchFamily="34" charset="0"/>
                <a:cs typeface="Arial" panose="020B0604020202020204" pitchFamily="34" charset="0"/>
              </a:rPr>
              <a:t>Partners</a:t>
            </a:r>
          </a:p>
          <a:p>
            <a:pPr algn="ctr" defTabSz="342900"/>
            <a:r>
              <a:rPr lang="en-US" sz="1350" dirty="0">
                <a:solidFill>
                  <a:srgbClr val="786C71"/>
                </a:solidFill>
                <a:latin typeface="Arial" panose="020B0604020202020204" pitchFamily="34" charset="0"/>
                <a:cs typeface="Arial" panose="020B0604020202020204" pitchFamily="34" charset="0"/>
              </a:rPr>
              <a:t>Communities</a:t>
            </a:r>
          </a:p>
          <a:p>
            <a:pPr algn="ctr" defTabSz="342900"/>
            <a:r>
              <a:rPr lang="en-US" sz="1350" dirty="0">
                <a:solidFill>
                  <a:srgbClr val="786C71"/>
                </a:solidFill>
                <a:latin typeface="Arial" panose="020B0604020202020204" pitchFamily="34" charset="0"/>
                <a:cs typeface="Arial" panose="020B0604020202020204" pitchFamily="34" charset="0"/>
              </a:rPr>
              <a:t>Interested Parties</a:t>
            </a:r>
          </a:p>
        </p:txBody>
      </p:sp>
      <p:sp>
        <p:nvSpPr>
          <p:cNvPr id="3" name="Oval 2">
            <a:extLst>
              <a:ext uri="{FF2B5EF4-FFF2-40B4-BE49-F238E27FC236}">
                <a16:creationId xmlns:a16="http://schemas.microsoft.com/office/drawing/2014/main" id="{B73590ED-CB0A-48F3-AB16-81884AE739F5}"/>
              </a:ext>
            </a:extLst>
          </p:cNvPr>
          <p:cNvSpPr/>
          <p:nvPr/>
        </p:nvSpPr>
        <p:spPr>
          <a:xfrm>
            <a:off x="6848518" y="4729254"/>
            <a:ext cx="1785764" cy="59574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Vaccination Workgroup</a:t>
            </a:r>
          </a:p>
        </p:txBody>
      </p:sp>
    </p:spTree>
    <p:extLst>
      <p:ext uri="{BB962C8B-B14F-4D97-AF65-F5344CB8AC3E}">
        <p14:creationId xmlns:p14="http://schemas.microsoft.com/office/powerpoint/2010/main" val="374340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1EE32D-58E4-4169-A746-746B5E006AC1}"/>
              </a:ext>
            </a:extLst>
          </p:cNvPr>
          <p:cNvPicPr>
            <a:picLocks noChangeAspect="1"/>
          </p:cNvPicPr>
          <p:nvPr/>
        </p:nvPicPr>
        <p:blipFill>
          <a:blip r:embed="rId2"/>
          <a:stretch>
            <a:fillRect/>
          </a:stretch>
        </p:blipFill>
        <p:spPr>
          <a:xfrm>
            <a:off x="2261374" y="0"/>
            <a:ext cx="7669251" cy="6858000"/>
          </a:xfrm>
          <a:prstGeom prst="rect">
            <a:avLst/>
          </a:prstGeom>
        </p:spPr>
      </p:pic>
    </p:spTree>
    <p:extLst>
      <p:ext uri="{BB962C8B-B14F-4D97-AF65-F5344CB8AC3E}">
        <p14:creationId xmlns:p14="http://schemas.microsoft.com/office/powerpoint/2010/main" val="1436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223E5-0BD4-40FE-8570-FD3D098D32C5}"/>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spcBef>
                <a:spcPct val="0"/>
              </a:spcBef>
            </a:pPr>
            <a:r>
              <a:rPr lang="en-US" sz="5400" kern="1200" dirty="0">
                <a:solidFill>
                  <a:schemeClr val="tx1"/>
                </a:solidFill>
                <a:latin typeface="+mj-lt"/>
                <a:ea typeface="+mj-ea"/>
                <a:cs typeface="+mj-cs"/>
              </a:rPr>
              <a:t>Outreach &amp; Support Services </a:t>
            </a:r>
          </a:p>
        </p:txBody>
      </p:sp>
      <p:pic>
        <p:nvPicPr>
          <p:cNvPr id="5" name="Picture Placeholder 4">
            <a:extLst>
              <a:ext uri="{FF2B5EF4-FFF2-40B4-BE49-F238E27FC236}">
                <a16:creationId xmlns:a16="http://schemas.microsoft.com/office/drawing/2014/main" id="{AB9C68B3-83C6-4E0E-BA29-2C6F160351B8}"/>
              </a:ext>
            </a:extLst>
          </p:cNvPr>
          <p:cNvPicPr>
            <a:picLocks noGrp="1" noChangeAspect="1"/>
          </p:cNvPicPr>
          <p:nvPr>
            <p:ph type="pic" idx="2"/>
          </p:nvPr>
        </p:nvPicPr>
        <p:blipFill rotWithShape="1">
          <a:blip r:embed="rId2"/>
          <a:srcRect l="2980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1060A6A-2521-4FC9-9FEB-8DDC5112B2A0}"/>
              </a:ext>
            </a:extLst>
          </p:cNvPr>
          <p:cNvSpPr>
            <a:spLocks noGrp="1"/>
          </p:cNvSpPr>
          <p:nvPr>
            <p:ph type="body" idx="1"/>
          </p:nvPr>
        </p:nvSpPr>
        <p:spPr>
          <a:xfrm>
            <a:off x="5297762" y="2706624"/>
            <a:ext cx="6251110" cy="3483864"/>
          </a:xfrm>
        </p:spPr>
        <p:txBody>
          <a:bodyPr vert="horz" lIns="91440" tIns="45720" rIns="91440" bIns="45720" rtlCol="0">
            <a:normAutofit/>
          </a:bodyPr>
          <a:lstStyle/>
          <a:p>
            <a:pPr>
              <a:buFont typeface="Arial" panose="020B0604020202020204" pitchFamily="34" charset="0"/>
              <a:buChar char="•"/>
            </a:pPr>
            <a:r>
              <a:rPr lang="en-US" sz="1700" b="1" kern="1200" dirty="0">
                <a:solidFill>
                  <a:schemeClr val="tx1"/>
                </a:solidFill>
                <a:latin typeface="+mn-lt"/>
                <a:ea typeface="+mn-ea"/>
                <a:cs typeface="+mn-cs"/>
              </a:rPr>
              <a:t>Purpose</a:t>
            </a:r>
            <a:r>
              <a:rPr lang="en-US" sz="1700" kern="1200" dirty="0">
                <a:solidFill>
                  <a:schemeClr val="tx1"/>
                </a:solidFill>
                <a:latin typeface="+mn-lt"/>
                <a:ea typeface="+mn-ea"/>
                <a:cs typeface="+mn-cs"/>
              </a:rPr>
              <a:t>: To improve the systems of supports for residents to successfully quarantine and ensure there is accurate health education in the community to reduce the spread of the virus. The core strategy of this team is to implement a Community Health Worker (CHW) Model to help identify infectious people in the high-risk census tracts and get them the support they need to isolate/quarantine quickly and successfully. The model will work to identify necessary systemic changes so CHWs are quickly linked to people who have tested positive, streamline access to existing support services and identify gaps in service that interfere with successful isolation. Lastly, to improve the quality of information disseminated in the community around COVID-19 and vaccination.</a:t>
            </a:r>
          </a:p>
          <a:p>
            <a:pPr>
              <a:buFont typeface="Arial" panose="020B0604020202020204" pitchFamily="34" charset="0"/>
              <a:buChar char="•"/>
            </a:pPr>
            <a:endParaRPr lang="en-US" sz="1700" kern="1200" dirty="0">
              <a:solidFill>
                <a:schemeClr val="tx1"/>
              </a:solidFill>
              <a:latin typeface="+mn-lt"/>
              <a:ea typeface="+mn-ea"/>
              <a:cs typeface="+mn-cs"/>
            </a:endParaRPr>
          </a:p>
        </p:txBody>
      </p:sp>
    </p:spTree>
    <p:extLst>
      <p:ext uri="{BB962C8B-B14F-4D97-AF65-F5344CB8AC3E}">
        <p14:creationId xmlns:p14="http://schemas.microsoft.com/office/powerpoint/2010/main" val="199498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B0CB42-3090-4868-875E-3BFC5AFA3E7C}"/>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a:spcBef>
                <a:spcPct val="0"/>
              </a:spcBef>
            </a:pPr>
            <a:r>
              <a:rPr lang="en-US" sz="5400" kern="1200">
                <a:solidFill>
                  <a:schemeClr val="tx1"/>
                </a:solidFill>
                <a:latin typeface="+mj-lt"/>
                <a:ea typeface="+mj-ea"/>
                <a:cs typeface="+mj-cs"/>
              </a:rPr>
              <a:t>Outcome</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42008E-F320-4EB0-ACC3-86ACFBCF575E}"/>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1" kern="1200" dirty="0">
                <a:solidFill>
                  <a:schemeClr val="tx1"/>
                </a:solidFill>
                <a:latin typeface="+mn-lt"/>
                <a:ea typeface="+mn-ea"/>
                <a:cs typeface="+mn-cs"/>
              </a:rPr>
              <a:t>VIDA </a:t>
            </a:r>
            <a:r>
              <a:rPr lang="en-US" sz="2200" kern="1200" dirty="0">
                <a:solidFill>
                  <a:schemeClr val="tx1"/>
                </a:solidFill>
                <a:latin typeface="+mn-lt"/>
                <a:ea typeface="+mn-ea"/>
                <a:cs typeface="+mn-cs"/>
              </a:rPr>
              <a:t>is a $4.9 million project funded by the County of Monterey to reduce the spread of the virus by identifying residents that are infected and use case management to identify needs and quickly connect them to resources residents need to successfully isolate/quarantine. VIDA will also support Covid-19 vaccination through education and outreach programs. </a:t>
            </a:r>
          </a:p>
        </p:txBody>
      </p:sp>
    </p:spTree>
    <p:extLst>
      <p:ext uri="{BB962C8B-B14F-4D97-AF65-F5344CB8AC3E}">
        <p14:creationId xmlns:p14="http://schemas.microsoft.com/office/powerpoint/2010/main" val="378028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340C1-E148-458F-A058-847BAF668E25}"/>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spcBef>
                <a:spcPct val="0"/>
              </a:spcBef>
            </a:pPr>
            <a:r>
              <a:rPr lang="en-US" sz="5000" kern="1200" dirty="0">
                <a:solidFill>
                  <a:schemeClr val="tx1"/>
                </a:solidFill>
                <a:latin typeface="+mj-lt"/>
                <a:ea typeface="+mj-ea"/>
                <a:cs typeface="+mj-cs"/>
              </a:rPr>
              <a:t>CFMC Role</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51E1126-CD92-420E-8986-2B5E1236878B}"/>
              </a:ext>
            </a:extLst>
          </p:cNvPr>
          <p:cNvSpPr>
            <a:spLocks noGrp="1"/>
          </p:cNvSpPr>
          <p:nvPr>
            <p:ph type="body" idx="1"/>
          </p:nvPr>
        </p:nvSpPr>
        <p:spPr>
          <a:xfrm>
            <a:off x="572493" y="2071316"/>
            <a:ext cx="6713552" cy="4119172"/>
          </a:xfrm>
        </p:spPr>
        <p:txBody>
          <a:bodyPr vert="horz" lIns="91440" tIns="45720" rIns="91440" bIns="45720" rtlCol="0" anchor="t">
            <a:normAutofit/>
          </a:bodyPr>
          <a:lstStyle/>
          <a:p>
            <a:pPr indent="-228600">
              <a:buFont typeface="Arial" panose="020B0604020202020204" pitchFamily="34" charset="0"/>
              <a:buChar char="•"/>
            </a:pPr>
            <a:r>
              <a:rPr lang="en-US" sz="2200" kern="1200" dirty="0">
                <a:solidFill>
                  <a:schemeClr val="tx1"/>
                </a:solidFill>
                <a:latin typeface="+mn-lt"/>
                <a:ea typeface="+mn-ea"/>
                <a:cs typeface="+mn-cs"/>
              </a:rPr>
              <a:t>CFMC is the fiscal agent of the funds distributed by the county. </a:t>
            </a:r>
          </a:p>
          <a:p>
            <a:pPr indent="-228600">
              <a:buFont typeface="Arial" panose="020B0604020202020204" pitchFamily="34" charset="0"/>
              <a:buChar char="•"/>
            </a:pPr>
            <a:r>
              <a:rPr lang="en-US" sz="2200" kern="1200" dirty="0">
                <a:solidFill>
                  <a:schemeClr val="tx1"/>
                </a:solidFill>
                <a:latin typeface="+mn-lt"/>
                <a:ea typeface="+mn-ea"/>
                <a:cs typeface="+mn-cs"/>
              </a:rPr>
              <a:t>CFMC will work in partnership with the County health department and County administrative office to coordinate and align the activities of the CHW’s. </a:t>
            </a:r>
          </a:p>
          <a:p>
            <a:pPr indent="-228600">
              <a:buFont typeface="Arial" panose="020B0604020202020204" pitchFamily="34" charset="0"/>
              <a:buChar char="•"/>
            </a:pPr>
            <a:r>
              <a:rPr lang="en-US" sz="2200" kern="1200" dirty="0">
                <a:solidFill>
                  <a:schemeClr val="tx1"/>
                </a:solidFill>
                <a:latin typeface="+mn-lt"/>
                <a:ea typeface="+mn-ea"/>
                <a:cs typeface="+mn-cs"/>
              </a:rPr>
              <a:t>CFMC will hire a project manager to lead various aspects of the work. </a:t>
            </a:r>
          </a:p>
          <a:p>
            <a:pPr marL="228600" indent="0">
              <a:buNone/>
            </a:pPr>
            <a:endParaRPr lang="en-US" sz="2200" kern="1200" dirty="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2F3F717D-F469-4F9A-A252-DCCBFADC9235}"/>
              </a:ext>
            </a:extLst>
          </p:cNvPr>
          <p:cNvPicPr>
            <a:picLocks noChangeAspect="1"/>
          </p:cNvPicPr>
          <p:nvPr/>
        </p:nvPicPr>
        <p:blipFill rotWithShape="1">
          <a:blip r:embed="rId3"/>
          <a:srcRect r="-4" b="7486"/>
          <a:stretch/>
        </p:blipFill>
        <p:spPr>
          <a:xfrm>
            <a:off x="7675658" y="2093976"/>
            <a:ext cx="3941064" cy="4096512"/>
          </a:xfrm>
          <a:prstGeom prst="rect">
            <a:avLst/>
          </a:prstGeom>
        </p:spPr>
      </p:pic>
    </p:spTree>
    <p:extLst>
      <p:ext uri="{BB962C8B-B14F-4D97-AF65-F5344CB8AC3E}">
        <p14:creationId xmlns:p14="http://schemas.microsoft.com/office/powerpoint/2010/main" val="1464526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993</Words>
  <Application>Microsoft Office PowerPoint</Application>
  <PresentationFormat>Widescreen</PresentationFormat>
  <Paragraphs>85</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Corbel</vt:lpstr>
      <vt:lpstr>Office Theme</vt:lpstr>
      <vt:lpstr>COVID-19 Collaborative </vt:lpstr>
      <vt:lpstr>PowerPoint Presentation</vt:lpstr>
      <vt:lpstr>PowerPoint Presentation</vt:lpstr>
      <vt:lpstr>PowerPoint Presentation</vt:lpstr>
      <vt:lpstr>Collaborative Structure</vt:lpstr>
      <vt:lpstr>PowerPoint Presentation</vt:lpstr>
      <vt:lpstr>Outreach &amp; Support Services </vt:lpstr>
      <vt:lpstr>Outcome</vt:lpstr>
      <vt:lpstr>CFMC Role</vt:lpstr>
      <vt:lpstr>Communications &amp; Marketing </vt:lpstr>
      <vt:lpstr>Outcomes</vt:lpstr>
      <vt:lpstr>Resources &amp; Funding</vt:lpstr>
      <vt:lpstr>Outcomes</vt:lpstr>
      <vt:lpstr>Additional workgroups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Collaborative </dc:title>
  <dc:creator>Erika Matadamas</dc:creator>
  <cp:lastModifiedBy>Erika Matadamas</cp:lastModifiedBy>
  <cp:revision>5</cp:revision>
  <dcterms:created xsi:type="dcterms:W3CDTF">2021-01-31T06:34:22Z</dcterms:created>
  <dcterms:modified xsi:type="dcterms:W3CDTF">2021-02-23T19:59:36Z</dcterms:modified>
</cp:coreProperties>
</file>