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sldIdLst>
    <p:sldId id="256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9999FF"/>
    <a:srgbClr val="9966FF"/>
    <a:srgbClr val="9933FF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6" d="100"/>
          <a:sy n="106" d="100"/>
        </p:scale>
        <p:origin x="2376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72F23D-AC18-4B5E-B7C9-27E3F32BF8B6}" type="doc">
      <dgm:prSet loTypeId="urn:microsoft.com/office/officeart/2005/8/layout/hierarchy6" loCatId="hierarchy" qsTypeId="urn:microsoft.com/office/officeart/2005/8/quickstyle/simple4#2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195DDB3-2636-4924-A1FA-93D84BF161ED}">
      <dgm:prSet phldrT="[Text]" custT="1"/>
      <dgm:spPr>
        <a:solidFill>
          <a:schemeClr val="tx2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1000" b="1" dirty="0">
              <a:solidFill>
                <a:schemeClr val="tx1"/>
              </a:solidFill>
              <a:latin typeface="Calibri" panose="020F0502020204030204" pitchFamily="34" charset="0"/>
            </a:rPr>
            <a:t>Susie Polnaszek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1000" b="1" dirty="0">
              <a:solidFill>
                <a:schemeClr val="tx1"/>
              </a:solidFill>
              <a:latin typeface="Calibri" panose="020F0502020204030204" pitchFamily="34" charset="0"/>
            </a:rPr>
            <a:t>Program Officer, CNE</a:t>
          </a:r>
        </a:p>
        <a:p>
          <a:pPr marL="111125" indent="-111125" algn="l">
            <a:lnSpc>
              <a:spcPct val="100000"/>
            </a:lnSpc>
            <a:spcAft>
              <a:spcPts val="0"/>
            </a:spcAft>
          </a:pPr>
          <a:r>
            <a:rPr lang="en-US" sz="900" dirty="0">
              <a:solidFill>
                <a:schemeClr val="tx1"/>
              </a:solidFill>
              <a:latin typeface="Calibri" panose="020F0502020204030204" pitchFamily="34" charset="0"/>
            </a:rPr>
            <a:t>- Coordination of CNE and capacity building programs</a:t>
          </a:r>
        </a:p>
        <a:p>
          <a:pPr marL="111125" indent="-111125" algn="l">
            <a:lnSpc>
              <a:spcPct val="100000"/>
            </a:lnSpc>
            <a:spcAft>
              <a:spcPts val="0"/>
            </a:spcAft>
          </a:pPr>
          <a:r>
            <a:rPr lang="en-US" sz="900" dirty="0">
              <a:solidFill>
                <a:schemeClr val="tx1"/>
              </a:solidFill>
              <a:latin typeface="Calibri" panose="020F0502020204030204" pitchFamily="34" charset="0"/>
            </a:rPr>
            <a:t>- Program coordinator, LEAD </a:t>
          </a:r>
        </a:p>
        <a:p>
          <a:pPr marL="111125" indent="-111125" algn="l">
            <a:lnSpc>
              <a:spcPct val="100000"/>
            </a:lnSpc>
            <a:spcAft>
              <a:spcPts val="0"/>
            </a:spcAft>
          </a:pPr>
          <a:r>
            <a:rPr lang="en-US" sz="900" dirty="0">
              <a:solidFill>
                <a:schemeClr val="tx1"/>
              </a:solidFill>
              <a:latin typeface="Calibri" panose="020F0502020204030204" pitchFamily="34" charset="0"/>
            </a:rPr>
            <a:t>- Grant proposal review:  OD</a:t>
          </a:r>
        </a:p>
      </dgm:t>
    </dgm:pt>
    <dgm:pt modelId="{30119DD6-4A00-4A10-B7B4-55F0ED8C9470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1000" b="1" dirty="0">
              <a:solidFill>
                <a:schemeClr val="tx1"/>
              </a:solidFill>
              <a:latin typeface="Calibri" panose="020F0502020204030204" pitchFamily="34" charset="0"/>
            </a:rPr>
            <a:t>Kaki Rusmore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1000" b="1" dirty="0">
              <a:solidFill>
                <a:schemeClr val="tx1"/>
              </a:solidFill>
              <a:latin typeface="Calibri" panose="020F0502020204030204" pitchFamily="34" charset="0"/>
            </a:rPr>
            <a:t>Director, CNE</a:t>
          </a:r>
        </a:p>
        <a:p>
          <a:pPr marL="111125" indent="-111125" algn="l">
            <a:lnSpc>
              <a:spcPct val="100000"/>
            </a:lnSpc>
            <a:spcAft>
              <a:spcPts val="0"/>
            </a:spcAft>
          </a:pPr>
          <a:r>
            <a:rPr lang="en-US" sz="900" dirty="0">
              <a:solidFill>
                <a:schemeClr val="tx1"/>
              </a:solidFill>
              <a:latin typeface="Calibri" panose="020F0502020204030204" pitchFamily="34" charset="0"/>
            </a:rPr>
            <a:t>- Leadership of CNE and capacity building programs</a:t>
          </a:r>
        </a:p>
        <a:p>
          <a:pPr marL="55563" indent="-55563" algn="l">
            <a:lnSpc>
              <a:spcPct val="100000"/>
            </a:lnSpc>
            <a:spcAft>
              <a:spcPts val="0"/>
            </a:spcAft>
          </a:pPr>
          <a:r>
            <a:rPr lang="en-US" sz="900" dirty="0">
              <a:solidFill>
                <a:schemeClr val="tx1"/>
              </a:solidFill>
              <a:latin typeface="Calibri" panose="020F0502020204030204" pitchFamily="34" charset="0"/>
            </a:rPr>
            <a:t>- Management of special initiatives (Next Steps)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900" dirty="0">
              <a:solidFill>
                <a:schemeClr val="tx1"/>
              </a:solidFill>
              <a:latin typeface="Calibri" panose="020F0502020204030204" pitchFamily="34" charset="0"/>
            </a:rPr>
            <a:t>- Grant proposal review: OD</a:t>
          </a:r>
        </a:p>
      </dgm:t>
    </dgm:pt>
    <dgm:pt modelId="{85FC8C43-07D5-4708-9DF1-984AE1A7B6C5}" type="sibTrans" cxnId="{F79FFE32-EA6D-460F-8E9A-1FEC9C1933E9}">
      <dgm:prSet/>
      <dgm:spPr/>
      <dgm:t>
        <a:bodyPr/>
        <a:lstStyle/>
        <a:p>
          <a:endParaRPr lang="en-US"/>
        </a:p>
      </dgm:t>
    </dgm:pt>
    <dgm:pt modelId="{6F8CB09A-5B97-4489-B234-3CFC59C6C431}" type="parTrans" cxnId="{F79FFE32-EA6D-460F-8E9A-1FEC9C1933E9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46DF43C4-E1E0-474E-B053-666837E018D6}">
      <dgm:prSet phldrT="[Text]" custT="1"/>
      <dgm:spPr>
        <a:solidFill>
          <a:srgbClr val="CCCCFF"/>
        </a:solidFill>
        <a:ln>
          <a:solidFill>
            <a:schemeClr val="tx1"/>
          </a:solidFill>
        </a:ln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1000" b="1" dirty="0">
              <a:solidFill>
                <a:schemeClr val="tx1"/>
              </a:solidFill>
              <a:latin typeface="Calibri" panose="020F0502020204030204" pitchFamily="34" charset="0"/>
            </a:rPr>
            <a:t>Laurel Lee-Alexander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1000" b="1" dirty="0">
              <a:solidFill>
                <a:schemeClr val="tx1"/>
              </a:solidFill>
              <a:latin typeface="Calibri" panose="020F0502020204030204" pitchFamily="34" charset="0"/>
            </a:rPr>
            <a:t>VP of Grants and Programs</a:t>
          </a:r>
        </a:p>
        <a:p>
          <a:pPr marL="111125" indent="-111125" algn="l">
            <a:lnSpc>
              <a:spcPct val="100000"/>
            </a:lnSpc>
            <a:spcAft>
              <a:spcPts val="0"/>
            </a:spcAft>
          </a:pPr>
          <a:r>
            <a:rPr lang="en-US" sz="900" dirty="0">
              <a:solidFill>
                <a:schemeClr val="tx1"/>
              </a:solidFill>
              <a:latin typeface="Calibri" panose="020F0502020204030204" pitchFamily="34" charset="0"/>
            </a:rPr>
            <a:t>- Oversee Grants and Programs department</a:t>
          </a:r>
        </a:p>
        <a:p>
          <a:pPr marL="111125" indent="-111125" algn="l">
            <a:lnSpc>
              <a:spcPct val="100000"/>
            </a:lnSpc>
            <a:spcAft>
              <a:spcPts val="0"/>
            </a:spcAft>
          </a:pPr>
          <a:r>
            <a:rPr lang="en-US" sz="900" dirty="0">
              <a:solidFill>
                <a:schemeClr val="tx1"/>
              </a:solidFill>
              <a:latin typeface="Calibri" panose="020F0502020204030204" pitchFamily="34" charset="0"/>
            </a:rPr>
            <a:t>- Strategy and oversight of CFMC grantmaking, including special initiatives </a:t>
          </a:r>
        </a:p>
        <a:p>
          <a:pPr marL="111125" indent="-111125" algn="l">
            <a:lnSpc>
              <a:spcPct val="100000"/>
            </a:lnSpc>
            <a:spcAft>
              <a:spcPts val="0"/>
            </a:spcAft>
          </a:pPr>
          <a:r>
            <a:rPr lang="en-US" sz="900" dirty="0">
              <a:solidFill>
                <a:schemeClr val="tx1"/>
              </a:solidFill>
              <a:latin typeface="Calibri" panose="020F0502020204030204" pitchFamily="34" charset="0"/>
            </a:rPr>
            <a:t>- Coordinate grantmaking with CFMC philanthropic services including providing guidance for Affiliate Funds and Donor Advisors as needed</a:t>
          </a:r>
        </a:p>
        <a:p>
          <a:pPr marL="111125" indent="-111125" algn="l">
            <a:lnSpc>
              <a:spcPct val="100000"/>
            </a:lnSpc>
            <a:spcAft>
              <a:spcPts val="0"/>
            </a:spcAft>
          </a:pPr>
          <a:r>
            <a:rPr lang="en-US" sz="900" dirty="0">
              <a:solidFill>
                <a:schemeClr val="tx1"/>
              </a:solidFill>
              <a:latin typeface="Calibri" panose="020F0502020204030204" pitchFamily="34" charset="0"/>
            </a:rPr>
            <a:t>- Manage Stanton Endowment and coordinate disaster grantmaking.</a:t>
          </a:r>
        </a:p>
        <a:p>
          <a:pPr marL="111125" indent="-111125" algn="l">
            <a:lnSpc>
              <a:spcPct val="100000"/>
            </a:lnSpc>
            <a:spcAft>
              <a:spcPts val="0"/>
            </a:spcAft>
          </a:pPr>
          <a:r>
            <a:rPr lang="en-US" sz="900" dirty="0">
              <a:solidFill>
                <a:schemeClr val="tx1"/>
              </a:solidFill>
              <a:latin typeface="Calibri" panose="020F0502020204030204" pitchFamily="34" charset="0"/>
            </a:rPr>
            <a:t>- Community/CFMC projects (Homelessness, College Futures Foundation (CFF), GHGH, etc.)</a:t>
          </a:r>
        </a:p>
        <a:p>
          <a:pPr marL="111125" indent="-111125" algn="l">
            <a:lnSpc>
              <a:spcPct val="100000"/>
            </a:lnSpc>
            <a:spcAft>
              <a:spcPts val="0"/>
            </a:spcAft>
          </a:pPr>
          <a:r>
            <a:rPr lang="en-US" sz="900" dirty="0">
              <a:solidFill>
                <a:schemeClr val="tx1"/>
              </a:solidFill>
              <a:latin typeface="Calibri" panose="020F0502020204030204" pitchFamily="34" charset="0"/>
            </a:rPr>
            <a:t>- Coordinate third-party funding requests</a:t>
          </a:r>
        </a:p>
      </dgm:t>
    </dgm:pt>
    <dgm:pt modelId="{2E9ABD9F-DA7A-4F05-BF80-E0657612D6EC}" type="sibTrans" cxnId="{B92A72DB-A221-4561-98D0-E497E1398948}">
      <dgm:prSet/>
      <dgm:spPr/>
      <dgm:t>
        <a:bodyPr/>
        <a:lstStyle/>
        <a:p>
          <a:endParaRPr lang="en-US"/>
        </a:p>
      </dgm:t>
    </dgm:pt>
    <dgm:pt modelId="{0B3B071D-6445-42B4-9A51-87509D145B5A}" type="parTrans" cxnId="{B92A72DB-A221-4561-98D0-E497E1398948}">
      <dgm:prSet/>
      <dgm:spPr/>
      <dgm:t>
        <a:bodyPr/>
        <a:lstStyle/>
        <a:p>
          <a:endParaRPr lang="en-US"/>
        </a:p>
      </dgm:t>
    </dgm:pt>
    <dgm:pt modelId="{66EF9184-321F-463E-B978-96EE367B8451}" type="sibTrans" cxnId="{5317EDFC-1440-42BA-BD40-3114BF3B4EB7}">
      <dgm:prSet/>
      <dgm:spPr/>
      <dgm:t>
        <a:bodyPr/>
        <a:lstStyle/>
        <a:p>
          <a:endParaRPr lang="en-US"/>
        </a:p>
      </dgm:t>
    </dgm:pt>
    <dgm:pt modelId="{E1534136-FFBC-4188-8306-0FEC00941F00}" type="parTrans" cxnId="{5317EDFC-1440-42BA-BD40-3114BF3B4EB7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4185BBA5-A1AF-4901-979F-C2D8B3EC5370}">
      <dgm:prSet custT="1"/>
      <dgm:spPr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>
            <a:spcAft>
              <a:spcPts val="0"/>
            </a:spcAft>
            <a:buNone/>
          </a:pPr>
          <a:r>
            <a:rPr lang="en-US" sz="1000" b="1" dirty="0">
              <a:solidFill>
                <a:schemeClr val="tx1"/>
              </a:solidFill>
              <a:latin typeface="Calibri" panose="020F0502020204030204" pitchFamily="34" charset="0"/>
            </a:rPr>
            <a:t>Janet Shing</a:t>
          </a:r>
        </a:p>
        <a:p>
          <a:pPr algn="ctr">
            <a:spcAft>
              <a:spcPts val="0"/>
            </a:spcAft>
            <a:buNone/>
          </a:pPr>
          <a:r>
            <a:rPr lang="en-US" sz="1000" b="1" dirty="0">
              <a:solidFill>
                <a:schemeClr val="tx1"/>
              </a:solidFill>
              <a:latin typeface="Calibri" panose="020F0502020204030204" pitchFamily="34" charset="0"/>
            </a:rPr>
            <a:t>Director of Grantmaking</a:t>
          </a:r>
        </a:p>
        <a:p>
          <a:pPr algn="ctr">
            <a:spcAft>
              <a:spcPts val="0"/>
            </a:spcAft>
            <a:buNone/>
          </a:pPr>
          <a:r>
            <a:rPr lang="en-US" sz="900" b="0" i="1" dirty="0">
              <a:solidFill>
                <a:schemeClr val="tx1"/>
              </a:solidFill>
              <a:latin typeface="Calibri" panose="020F0502020204030204" pitchFamily="34" charset="0"/>
            </a:rPr>
            <a:t>Program Areas: Health &amp; Human Svcs, Special Purpose Grants</a:t>
          </a:r>
        </a:p>
        <a:p>
          <a:pPr marL="111125" indent="-111125" algn="l">
            <a:spcAft>
              <a:spcPts val="0"/>
            </a:spcAft>
            <a:buNone/>
          </a:pPr>
          <a:r>
            <a:rPr lang="en-US" sz="900" dirty="0">
              <a:solidFill>
                <a:schemeClr val="tx1"/>
              </a:solidFill>
              <a:latin typeface="Calibri" panose="020F0502020204030204" pitchFamily="34" charset="0"/>
            </a:rPr>
            <a:t>- Lead grant programs management</a:t>
          </a:r>
        </a:p>
        <a:p>
          <a:pPr marL="111125" indent="-111125" algn="l">
            <a:spcAft>
              <a:spcPts val="0"/>
            </a:spcAft>
            <a:buNone/>
          </a:pPr>
          <a:r>
            <a:rPr lang="en-US" sz="900" dirty="0">
              <a:solidFill>
                <a:schemeClr val="tx1"/>
              </a:solidFill>
              <a:latin typeface="Calibri" panose="020F0502020204030204" pitchFamily="34" charset="0"/>
            </a:rPr>
            <a:t>- Manage OD and OPP programs</a:t>
          </a:r>
        </a:p>
        <a:p>
          <a:pPr marL="55563" indent="-55563" algn="l">
            <a:spcAft>
              <a:spcPts val="0"/>
            </a:spcAft>
            <a:buNone/>
          </a:pPr>
          <a:r>
            <a:rPr lang="en-US" sz="900" dirty="0">
              <a:solidFill>
                <a:schemeClr val="tx1"/>
              </a:solidFill>
              <a:latin typeface="Calibri" panose="020F0502020204030204" pitchFamily="34" charset="0"/>
            </a:rPr>
            <a:t>- Grant proposal review/mgt. (CI, Special Purpose funds)</a:t>
          </a:r>
        </a:p>
        <a:p>
          <a:pPr marL="55563" indent="-55563" algn="l">
            <a:spcAft>
              <a:spcPts val="0"/>
            </a:spcAft>
            <a:buNone/>
          </a:pPr>
          <a:r>
            <a:rPr lang="en-US" sz="900" dirty="0">
              <a:solidFill>
                <a:schemeClr val="tx1"/>
              </a:solidFill>
              <a:latin typeface="Calibri" panose="020F0502020204030204" pitchFamily="34" charset="0"/>
            </a:rPr>
            <a:t>- Manage CFMC Salinas office</a:t>
          </a:r>
        </a:p>
      </dgm:t>
    </dgm:pt>
    <dgm:pt modelId="{766A62BD-B3D2-4330-9F1F-DD40CD14BF98}" type="parTrans" cxnId="{9B2A9DBA-A966-405D-8752-D8C762CDEA35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E3FF4088-38CB-45BE-B2AD-694C08B693AF}" type="sibTrans" cxnId="{9B2A9DBA-A966-405D-8752-D8C762CDEA35}">
      <dgm:prSet/>
      <dgm:spPr/>
      <dgm:t>
        <a:bodyPr/>
        <a:lstStyle/>
        <a:p>
          <a:endParaRPr lang="en-US"/>
        </a:p>
      </dgm:t>
    </dgm:pt>
    <dgm:pt modelId="{43E96435-795C-445F-A638-1228B478F44B}">
      <dgm:prSet custT="1"/>
      <dgm:spPr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  <a:buNone/>
          </a:pPr>
          <a:r>
            <a:rPr lang="en-US" sz="1000" b="1" dirty="0">
              <a:solidFill>
                <a:schemeClr val="tx1"/>
              </a:solidFill>
              <a:latin typeface="Calibri" panose="020F0502020204030204" pitchFamily="34" charset="0"/>
            </a:rPr>
            <a:t>Michael Castro</a:t>
          </a:r>
        </a:p>
        <a:p>
          <a:pPr algn="ctr">
            <a:lnSpc>
              <a:spcPct val="100000"/>
            </a:lnSpc>
            <a:spcAft>
              <a:spcPts val="0"/>
            </a:spcAft>
            <a:buNone/>
          </a:pPr>
          <a:r>
            <a:rPr lang="en-US" sz="1000" b="1" dirty="0">
              <a:solidFill>
                <a:schemeClr val="tx1"/>
              </a:solidFill>
              <a:latin typeface="Calibri" panose="020F0502020204030204" pitchFamily="34" charset="0"/>
            </a:rPr>
            <a:t>Program and Scholarships Officer</a:t>
          </a:r>
        </a:p>
        <a:p>
          <a:pPr algn="ctr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en-US" sz="900" b="0" i="1" dirty="0">
              <a:solidFill>
                <a:schemeClr val="tx1"/>
              </a:solidFill>
              <a:latin typeface="Calibri" panose="020F0502020204030204" pitchFamily="34" charset="0"/>
            </a:rPr>
            <a:t>Program Areas: Arts &amp; Culture, Historic Preservation</a:t>
          </a:r>
        </a:p>
        <a:p>
          <a:pPr algn="l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en-US" sz="900" b="0" i="1" dirty="0">
              <a:solidFill>
                <a:schemeClr val="tx1"/>
              </a:solidFill>
              <a:latin typeface="Calibri" panose="020F0502020204030204" pitchFamily="34" charset="0"/>
            </a:rPr>
            <a:t>- </a:t>
          </a:r>
          <a:r>
            <a:rPr lang="en-US" sz="900" dirty="0">
              <a:solidFill>
                <a:schemeClr val="tx1"/>
              </a:solidFill>
              <a:latin typeface="Calibri" panose="020F0502020204030204" pitchFamily="34" charset="0"/>
            </a:rPr>
            <a:t>Scholarships management;  College Futures </a:t>
          </a:r>
          <a:r>
            <a:rPr lang="en-US" sz="900" dirty="0" err="1">
              <a:solidFill>
                <a:schemeClr val="tx1"/>
              </a:solidFill>
              <a:latin typeface="Calibri" panose="020F0502020204030204" pitchFamily="34" charset="0"/>
            </a:rPr>
            <a:t>Fdn</a:t>
          </a:r>
          <a:r>
            <a:rPr lang="en-US" sz="900" dirty="0">
              <a:solidFill>
                <a:schemeClr val="tx1"/>
              </a:solidFill>
              <a:latin typeface="Calibri" panose="020F0502020204030204" pitchFamily="34" charset="0"/>
            </a:rPr>
            <a:t>. program</a:t>
          </a:r>
        </a:p>
        <a:p>
          <a:pPr algn="l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en-US" sz="900" dirty="0">
              <a:solidFill>
                <a:schemeClr val="tx1"/>
              </a:solidFill>
              <a:latin typeface="Calibri" panose="020F0502020204030204" pitchFamily="34" charset="0"/>
            </a:rPr>
            <a:t>- Grants proposal review/mgt. for program areas (C</a:t>
          </a:r>
          <a:r>
            <a:rPr lang="en-US" sz="900" strike="noStrike" dirty="0">
              <a:solidFill>
                <a:schemeClr val="tx1"/>
              </a:solidFill>
              <a:latin typeface="Calibri" panose="020F0502020204030204" pitchFamily="34" charset="0"/>
            </a:rPr>
            <a:t>I, Stanton</a:t>
          </a:r>
          <a:r>
            <a:rPr lang="en-US" sz="900" dirty="0">
              <a:solidFill>
                <a:schemeClr val="tx1"/>
              </a:solidFill>
              <a:latin typeface="Calibri" panose="020F0502020204030204" pitchFamily="34" charset="0"/>
            </a:rPr>
            <a:t>, OPP)</a:t>
          </a:r>
        </a:p>
        <a:p>
          <a:pPr marL="111125" indent="-111125" algn="l">
            <a:lnSpc>
              <a:spcPct val="100000"/>
            </a:lnSpc>
            <a:spcAft>
              <a:spcPts val="0"/>
            </a:spcAft>
            <a:buNone/>
          </a:pPr>
          <a:endParaRPr lang="en-US" sz="900" dirty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B3EFDAF7-78AE-4B36-A9F0-1A681B4B9189}" type="parTrans" cxnId="{1BCB0616-5964-4D1B-B501-536C13630C9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F363FCA6-E513-4533-B5FC-5E9C7C9D20E7}" type="sibTrans" cxnId="{1BCB0616-5964-4D1B-B501-536C13630C9B}">
      <dgm:prSet/>
      <dgm:spPr/>
      <dgm:t>
        <a:bodyPr/>
        <a:lstStyle/>
        <a:p>
          <a:endParaRPr lang="en-US"/>
        </a:p>
      </dgm:t>
    </dgm:pt>
    <dgm:pt modelId="{E4717A4D-7A91-4C47-A319-2319FFD8F8ED}">
      <dgm:prSet/>
      <dgm:spPr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2EE3D81-D9E4-4000-B1C7-44BFFBC7C63E}" type="parTrans" cxnId="{644A0882-7BA8-4375-B8BC-14165E36E8C8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E4A1AA9-B508-4762-B535-0FCAD47F115F}" type="sibTrans" cxnId="{644A0882-7BA8-4375-B8BC-14165E36E8C8}">
      <dgm:prSet/>
      <dgm:spPr/>
      <dgm:t>
        <a:bodyPr/>
        <a:lstStyle/>
        <a:p>
          <a:endParaRPr lang="en-US"/>
        </a:p>
      </dgm:t>
    </dgm:pt>
    <dgm:pt modelId="{98F6F89D-BB75-461C-AABC-FBDD0FEE97F2}">
      <dgm:prSet/>
      <dgm:spPr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1CFBA78-232C-4D7A-AA55-85D6EB3A7C06}" type="parTrans" cxnId="{C996A98A-5247-4642-97D4-D24EA7796105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C71FD3F-B3BF-4E9C-A807-0639FAFC074C}" type="sibTrans" cxnId="{C996A98A-5247-4642-97D4-D24EA7796105}">
      <dgm:prSet/>
      <dgm:spPr/>
      <dgm:t>
        <a:bodyPr/>
        <a:lstStyle/>
        <a:p>
          <a:endParaRPr lang="en-US"/>
        </a:p>
      </dgm:t>
    </dgm:pt>
    <dgm:pt modelId="{EBD8D0A8-6CBB-486F-9B57-F2AFF6BD5261}">
      <dgm:prSet custT="1"/>
      <dgm:spPr>
        <a:gradFill rotWithShape="0">
          <a:gsLst>
            <a:gs pos="0">
              <a:srgbClr val="68B798"/>
            </a:gs>
            <a:gs pos="0">
              <a:schemeClr val="accent3"/>
            </a:gs>
            <a:gs pos="0">
              <a:schemeClr val="accent3">
                <a:lumMod val="60000"/>
                <a:lumOff val="40000"/>
              </a:schemeClr>
            </a:gs>
          </a:gsLst>
        </a:gradFill>
        <a:ln w="12700">
          <a:solidFill>
            <a:schemeClr val="tx1"/>
          </a:solidFill>
        </a:ln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  <a:buNone/>
          </a:pPr>
          <a:r>
            <a:rPr lang="en-US" sz="900" b="1" dirty="0">
              <a:solidFill>
                <a:schemeClr val="tx1"/>
              </a:solidFill>
              <a:latin typeface="Calibri" panose="020F0502020204030204" pitchFamily="34" charset="0"/>
            </a:rPr>
            <a:t>Robert Mendoza</a:t>
          </a:r>
        </a:p>
        <a:p>
          <a:pPr algn="ctr">
            <a:lnSpc>
              <a:spcPct val="100000"/>
            </a:lnSpc>
            <a:spcAft>
              <a:spcPts val="0"/>
            </a:spcAft>
            <a:buNone/>
          </a:pPr>
          <a:r>
            <a:rPr lang="en-US" sz="900" b="1" dirty="0">
              <a:solidFill>
                <a:schemeClr val="tx1"/>
              </a:solidFill>
              <a:latin typeface="Calibri" panose="020F0502020204030204" pitchFamily="34" charset="0"/>
            </a:rPr>
            <a:t>Grants and Data Manager</a:t>
          </a:r>
        </a:p>
        <a:p>
          <a:pPr algn="l">
            <a:lnSpc>
              <a:spcPct val="100000"/>
            </a:lnSpc>
            <a:spcAft>
              <a:spcPts val="0"/>
            </a:spcAft>
            <a:buNone/>
          </a:pPr>
          <a:r>
            <a:rPr lang="en-US" sz="900" dirty="0">
              <a:solidFill>
                <a:schemeClr val="tx1"/>
              </a:solidFill>
              <a:latin typeface="Calibri" panose="020F0502020204030204" pitchFamily="34" charset="0"/>
            </a:rPr>
            <a:t>- </a:t>
          </a:r>
          <a:r>
            <a:rPr lang="en-US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Lead administrator and record keeper of all grantmaking functions and reporting; assist with data entry and payouts for scholarships.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- Manages the interdepartmental grants payment processes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9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- Provide </a:t>
          </a:r>
          <a:r>
            <a:rPr lang="en-US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database support and training</a:t>
          </a:r>
        </a:p>
      </dgm:t>
    </dgm:pt>
    <dgm:pt modelId="{93A149EA-CE69-401C-8D5C-5338546F9ABD}" type="parTrans" cxnId="{B88B997D-E3DC-4CEA-A8F2-C2F5C8E12A74}">
      <dgm:prSet/>
      <dgm:spPr/>
      <dgm:t>
        <a:bodyPr/>
        <a:lstStyle/>
        <a:p>
          <a:endParaRPr lang="en-US"/>
        </a:p>
      </dgm:t>
    </dgm:pt>
    <dgm:pt modelId="{21815757-FE84-4361-BB6D-EE0F717285F4}" type="sibTrans" cxnId="{B88B997D-E3DC-4CEA-A8F2-C2F5C8E12A74}">
      <dgm:prSet/>
      <dgm:spPr/>
      <dgm:t>
        <a:bodyPr/>
        <a:lstStyle/>
        <a:p>
          <a:endParaRPr lang="en-US"/>
        </a:p>
      </dgm:t>
    </dgm:pt>
    <dgm:pt modelId="{C44290CD-F234-4A01-96D6-381E08ECDA1F}" type="pres">
      <dgm:prSet presAssocID="{FB72F23D-AC18-4B5E-B7C9-27E3F32BF8B6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B851503-9940-4A6E-B6FE-9BA4F5CEB80B}" type="pres">
      <dgm:prSet presAssocID="{FB72F23D-AC18-4B5E-B7C9-27E3F32BF8B6}" presName="hierFlow" presStyleCnt="0"/>
      <dgm:spPr/>
    </dgm:pt>
    <dgm:pt modelId="{56F2FDB5-8953-4A30-B290-F08779507736}" type="pres">
      <dgm:prSet presAssocID="{FB72F23D-AC18-4B5E-B7C9-27E3F32BF8B6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962745D1-065A-467F-877E-2A7C1EDE8AD7}" type="pres">
      <dgm:prSet presAssocID="{46DF43C4-E1E0-474E-B053-666837E018D6}" presName="Name14" presStyleCnt="0"/>
      <dgm:spPr/>
    </dgm:pt>
    <dgm:pt modelId="{7DBAF7B9-0B22-485B-A1FC-3CEA3F347C8A}" type="pres">
      <dgm:prSet presAssocID="{46DF43C4-E1E0-474E-B053-666837E018D6}" presName="level1Shape" presStyleLbl="node0" presStyleIdx="0" presStyleCnt="1" custScaleX="237764" custScaleY="201722">
        <dgm:presLayoutVars>
          <dgm:chPref val="3"/>
        </dgm:presLayoutVars>
      </dgm:prSet>
      <dgm:spPr/>
    </dgm:pt>
    <dgm:pt modelId="{1604D147-A07E-4FBE-AA69-BD3FBD9C1DF2}" type="pres">
      <dgm:prSet presAssocID="{46DF43C4-E1E0-474E-B053-666837E018D6}" presName="hierChild2" presStyleCnt="0"/>
      <dgm:spPr/>
    </dgm:pt>
    <dgm:pt modelId="{A10AC014-A449-44F7-AFBD-F3C68FCD6266}" type="pres">
      <dgm:prSet presAssocID="{E1534136-FFBC-4188-8306-0FEC00941F00}" presName="Name19" presStyleLbl="parChTrans1D2" presStyleIdx="0" presStyleCnt="3"/>
      <dgm:spPr/>
    </dgm:pt>
    <dgm:pt modelId="{91128315-0722-4302-BAB1-8D3D0D5E9E81}" type="pres">
      <dgm:prSet presAssocID="{30119DD6-4A00-4A10-B7B4-55F0ED8C9470}" presName="Name21" presStyleCnt="0"/>
      <dgm:spPr/>
    </dgm:pt>
    <dgm:pt modelId="{7520EFB5-4B95-4D9C-9341-AF1C649F2047}" type="pres">
      <dgm:prSet presAssocID="{30119DD6-4A00-4A10-B7B4-55F0ED8C9470}" presName="level2Shape" presStyleLbl="node2" presStyleIdx="0" presStyleCnt="3" custScaleX="132443" custScaleY="132496" custLinFactNeighborX="9638" custLinFactNeighborY="3050"/>
      <dgm:spPr/>
    </dgm:pt>
    <dgm:pt modelId="{537BC6FB-4077-4FDB-848F-04DE2F89E335}" type="pres">
      <dgm:prSet presAssocID="{30119DD6-4A00-4A10-B7B4-55F0ED8C9470}" presName="hierChild3" presStyleCnt="0"/>
      <dgm:spPr/>
    </dgm:pt>
    <dgm:pt modelId="{CF176B18-8E19-4865-8170-BEB36CCE8627}" type="pres">
      <dgm:prSet presAssocID="{6F8CB09A-5B97-4489-B234-3CFC59C6C431}" presName="Name19" presStyleLbl="parChTrans1D3" presStyleIdx="0" presStyleCnt="4"/>
      <dgm:spPr/>
    </dgm:pt>
    <dgm:pt modelId="{F437C847-C7DB-4492-92DC-B26CEC7D8053}" type="pres">
      <dgm:prSet presAssocID="{7195DDB3-2636-4924-A1FA-93D84BF161ED}" presName="Name21" presStyleCnt="0"/>
      <dgm:spPr/>
    </dgm:pt>
    <dgm:pt modelId="{FB409B5C-5FE0-464A-93C7-3F0CB6D614C2}" type="pres">
      <dgm:prSet presAssocID="{7195DDB3-2636-4924-A1FA-93D84BF161ED}" presName="level2Shape" presStyleLbl="node3" presStyleIdx="0" presStyleCnt="4" custScaleX="109919" custScaleY="134300" custLinFactNeighborX="9126" custLinFactNeighborY="6231"/>
      <dgm:spPr/>
    </dgm:pt>
    <dgm:pt modelId="{AA25E2C9-1BE4-4E29-9AC1-2F08B4FEC568}" type="pres">
      <dgm:prSet presAssocID="{7195DDB3-2636-4924-A1FA-93D84BF161ED}" presName="hierChild3" presStyleCnt="0"/>
      <dgm:spPr/>
    </dgm:pt>
    <dgm:pt modelId="{07B6F6CF-236E-4078-B083-77A789922A9E}" type="pres">
      <dgm:prSet presAssocID="{766A62BD-B3D2-4330-9F1F-DD40CD14BF98}" presName="Name19" presStyleLbl="parChTrans1D2" presStyleIdx="1" presStyleCnt="3"/>
      <dgm:spPr/>
    </dgm:pt>
    <dgm:pt modelId="{59DF8A6E-BCF8-49B5-9B3B-C624FC07E22B}" type="pres">
      <dgm:prSet presAssocID="{4185BBA5-A1AF-4901-979F-C2D8B3EC5370}" presName="Name21" presStyleCnt="0"/>
      <dgm:spPr/>
    </dgm:pt>
    <dgm:pt modelId="{10D1D5F4-6D75-435C-B57E-9466A5C2A5E6}" type="pres">
      <dgm:prSet presAssocID="{4185BBA5-A1AF-4901-979F-C2D8B3EC5370}" presName="level2Shape" presStyleLbl="node2" presStyleIdx="1" presStyleCnt="3" custScaleX="153383" custScaleY="134378" custLinFactNeighborX="-65871" custLinFactNeighborY="702"/>
      <dgm:spPr/>
    </dgm:pt>
    <dgm:pt modelId="{BD212000-4610-44D6-A09D-C123F26DDFAA}" type="pres">
      <dgm:prSet presAssocID="{4185BBA5-A1AF-4901-979F-C2D8B3EC5370}" presName="hierChild3" presStyleCnt="0"/>
      <dgm:spPr/>
    </dgm:pt>
    <dgm:pt modelId="{E187E2C0-71F9-4863-A577-9942C09DB2E3}" type="pres">
      <dgm:prSet presAssocID="{B3EFDAF7-78AE-4B36-A9F0-1A681B4B9189}" presName="Name19" presStyleLbl="parChTrans1D3" presStyleIdx="1" presStyleCnt="4"/>
      <dgm:spPr/>
    </dgm:pt>
    <dgm:pt modelId="{D9409C0B-A867-4109-99D2-DFE550B600D0}" type="pres">
      <dgm:prSet presAssocID="{43E96435-795C-445F-A638-1228B478F44B}" presName="Name21" presStyleCnt="0"/>
      <dgm:spPr/>
    </dgm:pt>
    <dgm:pt modelId="{A4CEA3C9-DC29-4571-B7A3-2A1A40928B9D}" type="pres">
      <dgm:prSet presAssocID="{43E96435-795C-445F-A638-1228B478F44B}" presName="level2Shape" presStyleLbl="node3" presStyleIdx="1" presStyleCnt="4" custScaleX="130496" custScaleY="153956" custLinFactNeighborX="-919" custLinFactNeighborY="-133"/>
      <dgm:spPr/>
    </dgm:pt>
    <dgm:pt modelId="{96CE90AC-25E9-43B8-82CB-993CFCCC50B9}" type="pres">
      <dgm:prSet presAssocID="{43E96435-795C-445F-A638-1228B478F44B}" presName="hierChild3" presStyleCnt="0"/>
      <dgm:spPr/>
    </dgm:pt>
    <dgm:pt modelId="{3C7D7243-BC50-4506-9CB7-C7F459E80560}" type="pres">
      <dgm:prSet presAssocID="{82EE3D81-D9E4-4000-B1C7-44BFFBC7C63E}" presName="Name19" presStyleLbl="parChTrans1D3" presStyleIdx="2" presStyleCnt="4"/>
      <dgm:spPr/>
    </dgm:pt>
    <dgm:pt modelId="{14484F69-1620-4719-9B31-1688FAB3F3C6}" type="pres">
      <dgm:prSet presAssocID="{E4717A4D-7A91-4C47-A319-2319FFD8F8ED}" presName="Name21" presStyleCnt="0"/>
      <dgm:spPr/>
    </dgm:pt>
    <dgm:pt modelId="{E550A4E0-0651-47DA-9E04-1C55966706AA}" type="pres">
      <dgm:prSet presAssocID="{E4717A4D-7A91-4C47-A319-2319FFD8F8ED}" presName="level2Shape" presStyleLbl="node3" presStyleIdx="2" presStyleCnt="4" custScaleX="133263" custScaleY="159175" custLinFactNeighborX="-15244" custLinFactNeighborY="-620"/>
      <dgm:spPr/>
    </dgm:pt>
    <dgm:pt modelId="{27EC67EC-1B9A-4639-89D6-4E707FF9B3A5}" type="pres">
      <dgm:prSet presAssocID="{E4717A4D-7A91-4C47-A319-2319FFD8F8ED}" presName="hierChild3" presStyleCnt="0"/>
      <dgm:spPr/>
    </dgm:pt>
    <dgm:pt modelId="{E18CC02F-46C6-419E-9382-BE1E20799DB7}" type="pres">
      <dgm:prSet presAssocID="{61CFBA78-232C-4D7A-AA55-85D6EB3A7C06}" presName="Name19" presStyleLbl="parChTrans1D3" presStyleIdx="3" presStyleCnt="4"/>
      <dgm:spPr/>
    </dgm:pt>
    <dgm:pt modelId="{6E5289DB-F2B5-453F-A1AB-E71F9A1469DC}" type="pres">
      <dgm:prSet presAssocID="{98F6F89D-BB75-461C-AABC-FBDD0FEE97F2}" presName="Name21" presStyleCnt="0"/>
      <dgm:spPr/>
    </dgm:pt>
    <dgm:pt modelId="{B52E0110-66E5-4954-9999-4CA544BD2ECF}" type="pres">
      <dgm:prSet presAssocID="{98F6F89D-BB75-461C-AABC-FBDD0FEE97F2}" presName="level2Shape" presStyleLbl="node3" presStyleIdx="3" presStyleCnt="4" custScaleX="134812" custScaleY="142147" custLinFactNeighborX="-24679" custLinFactNeighborY="19841"/>
      <dgm:spPr/>
    </dgm:pt>
    <dgm:pt modelId="{D2686322-176F-4B2B-B80B-2637903E32B9}" type="pres">
      <dgm:prSet presAssocID="{98F6F89D-BB75-461C-AABC-FBDD0FEE97F2}" presName="hierChild3" presStyleCnt="0"/>
      <dgm:spPr/>
    </dgm:pt>
    <dgm:pt modelId="{2BA42556-8673-4DB3-8232-B3938DD129CC}" type="pres">
      <dgm:prSet presAssocID="{93A149EA-CE69-401C-8D5C-5338546F9ABD}" presName="Name19" presStyleLbl="parChTrans1D2" presStyleIdx="2" presStyleCnt="3"/>
      <dgm:spPr/>
    </dgm:pt>
    <dgm:pt modelId="{035E1050-4A06-4402-A120-7691DC851B92}" type="pres">
      <dgm:prSet presAssocID="{EBD8D0A8-6CBB-486F-9B57-F2AFF6BD5261}" presName="Name21" presStyleCnt="0"/>
      <dgm:spPr/>
    </dgm:pt>
    <dgm:pt modelId="{05133A89-F0DC-4239-B669-D7864AFCB955}" type="pres">
      <dgm:prSet presAssocID="{EBD8D0A8-6CBB-486F-9B57-F2AFF6BD5261}" presName="level2Shape" presStyleLbl="node2" presStyleIdx="2" presStyleCnt="3" custScaleX="153110" custScaleY="139182" custLinFactNeighborX="235" custLinFactNeighborY="702"/>
      <dgm:spPr/>
    </dgm:pt>
    <dgm:pt modelId="{AD1AFCEC-AD3D-452B-9208-8A85994D5DA7}" type="pres">
      <dgm:prSet presAssocID="{EBD8D0A8-6CBB-486F-9B57-F2AFF6BD5261}" presName="hierChild3" presStyleCnt="0"/>
      <dgm:spPr/>
    </dgm:pt>
    <dgm:pt modelId="{9977FF82-9807-46EE-9798-CB832BC8A6A4}" type="pres">
      <dgm:prSet presAssocID="{FB72F23D-AC18-4B5E-B7C9-27E3F32BF8B6}" presName="bgShapesFlow" presStyleCnt="0"/>
      <dgm:spPr/>
    </dgm:pt>
  </dgm:ptLst>
  <dgm:cxnLst>
    <dgm:cxn modelId="{2BCB8913-BFCB-46A5-A457-1CDE0CBDA53E}" type="presOf" srcId="{B3EFDAF7-78AE-4B36-A9F0-1A681B4B9189}" destId="{E187E2C0-71F9-4863-A577-9942C09DB2E3}" srcOrd="0" destOrd="0" presId="urn:microsoft.com/office/officeart/2005/8/layout/hierarchy6"/>
    <dgm:cxn modelId="{1BCB0616-5964-4D1B-B501-536C13630C9B}" srcId="{4185BBA5-A1AF-4901-979F-C2D8B3EC5370}" destId="{43E96435-795C-445F-A638-1228B478F44B}" srcOrd="0" destOrd="0" parTransId="{B3EFDAF7-78AE-4B36-A9F0-1A681B4B9189}" sibTransId="{F363FCA6-E513-4533-B5FC-5E9C7C9D20E7}"/>
    <dgm:cxn modelId="{F3A1A617-1555-4FDA-9CCA-1F20EE13498D}" type="presOf" srcId="{E1534136-FFBC-4188-8306-0FEC00941F00}" destId="{A10AC014-A449-44F7-AFBD-F3C68FCD6266}" srcOrd="0" destOrd="0" presId="urn:microsoft.com/office/officeart/2005/8/layout/hierarchy6"/>
    <dgm:cxn modelId="{AD7D5D2C-5DF2-4123-B59E-1F81E74AF09C}" type="presOf" srcId="{EBD8D0A8-6CBB-486F-9B57-F2AFF6BD5261}" destId="{05133A89-F0DC-4239-B669-D7864AFCB955}" srcOrd="0" destOrd="0" presId="urn:microsoft.com/office/officeart/2005/8/layout/hierarchy6"/>
    <dgm:cxn modelId="{F79FFE32-EA6D-460F-8E9A-1FEC9C1933E9}" srcId="{30119DD6-4A00-4A10-B7B4-55F0ED8C9470}" destId="{7195DDB3-2636-4924-A1FA-93D84BF161ED}" srcOrd="0" destOrd="0" parTransId="{6F8CB09A-5B97-4489-B234-3CFC59C6C431}" sibTransId="{85FC8C43-07D5-4708-9DF1-984AE1A7B6C5}"/>
    <dgm:cxn modelId="{E046FB3D-5CC3-4656-A5D1-372D5276AEC0}" type="presOf" srcId="{E4717A4D-7A91-4C47-A319-2319FFD8F8ED}" destId="{E550A4E0-0651-47DA-9E04-1C55966706AA}" srcOrd="0" destOrd="0" presId="urn:microsoft.com/office/officeart/2005/8/layout/hierarchy6"/>
    <dgm:cxn modelId="{5B88CE6A-D252-4B62-8E54-ED0830BF0F22}" type="presOf" srcId="{82EE3D81-D9E4-4000-B1C7-44BFFBC7C63E}" destId="{3C7D7243-BC50-4506-9CB7-C7F459E80560}" srcOrd="0" destOrd="0" presId="urn:microsoft.com/office/officeart/2005/8/layout/hierarchy6"/>
    <dgm:cxn modelId="{70F9114F-70CF-4E68-8949-7B3219505CED}" type="presOf" srcId="{766A62BD-B3D2-4330-9F1F-DD40CD14BF98}" destId="{07B6F6CF-236E-4078-B083-77A789922A9E}" srcOrd="0" destOrd="0" presId="urn:microsoft.com/office/officeart/2005/8/layout/hierarchy6"/>
    <dgm:cxn modelId="{97029055-0D10-449F-9CEE-10D7D9C6042C}" type="presOf" srcId="{4185BBA5-A1AF-4901-979F-C2D8B3EC5370}" destId="{10D1D5F4-6D75-435C-B57E-9466A5C2A5E6}" srcOrd="0" destOrd="0" presId="urn:microsoft.com/office/officeart/2005/8/layout/hierarchy6"/>
    <dgm:cxn modelId="{B88B997D-E3DC-4CEA-A8F2-C2F5C8E12A74}" srcId="{46DF43C4-E1E0-474E-B053-666837E018D6}" destId="{EBD8D0A8-6CBB-486F-9B57-F2AFF6BD5261}" srcOrd="2" destOrd="0" parTransId="{93A149EA-CE69-401C-8D5C-5338546F9ABD}" sibTransId="{21815757-FE84-4361-BB6D-EE0F717285F4}"/>
    <dgm:cxn modelId="{8F19F17D-DEA7-4F23-B919-0B09A18FDC8A}" type="presOf" srcId="{7195DDB3-2636-4924-A1FA-93D84BF161ED}" destId="{FB409B5C-5FE0-464A-93C7-3F0CB6D614C2}" srcOrd="0" destOrd="0" presId="urn:microsoft.com/office/officeart/2005/8/layout/hierarchy6"/>
    <dgm:cxn modelId="{C1897780-FF4F-452E-B4C0-1B47AD91F59A}" type="presOf" srcId="{61CFBA78-232C-4D7A-AA55-85D6EB3A7C06}" destId="{E18CC02F-46C6-419E-9382-BE1E20799DB7}" srcOrd="0" destOrd="0" presId="urn:microsoft.com/office/officeart/2005/8/layout/hierarchy6"/>
    <dgm:cxn modelId="{644A0882-7BA8-4375-B8BC-14165E36E8C8}" srcId="{4185BBA5-A1AF-4901-979F-C2D8B3EC5370}" destId="{E4717A4D-7A91-4C47-A319-2319FFD8F8ED}" srcOrd="1" destOrd="0" parTransId="{82EE3D81-D9E4-4000-B1C7-44BFFBC7C63E}" sibTransId="{2E4A1AA9-B508-4762-B535-0FCAD47F115F}"/>
    <dgm:cxn modelId="{C996A98A-5247-4642-97D4-D24EA7796105}" srcId="{4185BBA5-A1AF-4901-979F-C2D8B3EC5370}" destId="{98F6F89D-BB75-461C-AABC-FBDD0FEE97F2}" srcOrd="2" destOrd="0" parTransId="{61CFBA78-232C-4D7A-AA55-85D6EB3A7C06}" sibTransId="{6C71FD3F-B3BF-4E9C-A807-0639FAFC074C}"/>
    <dgm:cxn modelId="{747DD992-B0DE-42A6-82B4-FB4C56248F29}" type="presOf" srcId="{30119DD6-4A00-4A10-B7B4-55F0ED8C9470}" destId="{7520EFB5-4B95-4D9C-9341-AF1C649F2047}" srcOrd="0" destOrd="0" presId="urn:microsoft.com/office/officeart/2005/8/layout/hierarchy6"/>
    <dgm:cxn modelId="{CB75EA98-66DA-40EF-8B58-4FF678859A45}" type="presOf" srcId="{FB72F23D-AC18-4B5E-B7C9-27E3F32BF8B6}" destId="{C44290CD-F234-4A01-96D6-381E08ECDA1F}" srcOrd="0" destOrd="0" presId="urn:microsoft.com/office/officeart/2005/8/layout/hierarchy6"/>
    <dgm:cxn modelId="{6E46D2AD-EEA0-4FEC-9FFA-2C9BC8F5BD5A}" type="presOf" srcId="{46DF43C4-E1E0-474E-B053-666837E018D6}" destId="{7DBAF7B9-0B22-485B-A1FC-3CEA3F347C8A}" srcOrd="0" destOrd="0" presId="urn:microsoft.com/office/officeart/2005/8/layout/hierarchy6"/>
    <dgm:cxn modelId="{145AD3B0-7713-4C34-A3F3-2CD81AB4B0D3}" type="presOf" srcId="{93A149EA-CE69-401C-8D5C-5338546F9ABD}" destId="{2BA42556-8673-4DB3-8232-B3938DD129CC}" srcOrd="0" destOrd="0" presId="urn:microsoft.com/office/officeart/2005/8/layout/hierarchy6"/>
    <dgm:cxn modelId="{9B2A9DBA-A966-405D-8752-D8C762CDEA35}" srcId="{46DF43C4-E1E0-474E-B053-666837E018D6}" destId="{4185BBA5-A1AF-4901-979F-C2D8B3EC5370}" srcOrd="1" destOrd="0" parTransId="{766A62BD-B3D2-4330-9F1F-DD40CD14BF98}" sibTransId="{E3FF4088-38CB-45BE-B2AD-694C08B693AF}"/>
    <dgm:cxn modelId="{B92A72DB-A221-4561-98D0-E497E1398948}" srcId="{FB72F23D-AC18-4B5E-B7C9-27E3F32BF8B6}" destId="{46DF43C4-E1E0-474E-B053-666837E018D6}" srcOrd="0" destOrd="0" parTransId="{0B3B071D-6445-42B4-9A51-87509D145B5A}" sibTransId="{2E9ABD9F-DA7A-4F05-BF80-E0657612D6EC}"/>
    <dgm:cxn modelId="{EB8F05DC-B9BB-48AC-A0B2-B6CA651AAFF6}" type="presOf" srcId="{43E96435-795C-445F-A638-1228B478F44B}" destId="{A4CEA3C9-DC29-4571-B7A3-2A1A40928B9D}" srcOrd="0" destOrd="0" presId="urn:microsoft.com/office/officeart/2005/8/layout/hierarchy6"/>
    <dgm:cxn modelId="{1DCDF3E3-096B-45F9-A122-B8D6269C8317}" type="presOf" srcId="{6F8CB09A-5B97-4489-B234-3CFC59C6C431}" destId="{CF176B18-8E19-4865-8170-BEB36CCE8627}" srcOrd="0" destOrd="0" presId="urn:microsoft.com/office/officeart/2005/8/layout/hierarchy6"/>
    <dgm:cxn modelId="{D801D3F8-11BF-4D44-B922-D3408A0FE0A8}" type="presOf" srcId="{98F6F89D-BB75-461C-AABC-FBDD0FEE97F2}" destId="{B52E0110-66E5-4954-9999-4CA544BD2ECF}" srcOrd="0" destOrd="0" presId="urn:microsoft.com/office/officeart/2005/8/layout/hierarchy6"/>
    <dgm:cxn modelId="{5317EDFC-1440-42BA-BD40-3114BF3B4EB7}" srcId="{46DF43C4-E1E0-474E-B053-666837E018D6}" destId="{30119DD6-4A00-4A10-B7B4-55F0ED8C9470}" srcOrd="0" destOrd="0" parTransId="{E1534136-FFBC-4188-8306-0FEC00941F00}" sibTransId="{66EF9184-321F-463E-B978-96EE367B8451}"/>
    <dgm:cxn modelId="{80D4A966-B863-48D9-97A1-42AA78FE52F9}" type="presParOf" srcId="{C44290CD-F234-4A01-96D6-381E08ECDA1F}" destId="{EB851503-9940-4A6E-B6FE-9BA4F5CEB80B}" srcOrd="0" destOrd="0" presId="urn:microsoft.com/office/officeart/2005/8/layout/hierarchy6"/>
    <dgm:cxn modelId="{DCEF5BB8-E8B9-4039-8988-13997E443FE5}" type="presParOf" srcId="{EB851503-9940-4A6E-B6FE-9BA4F5CEB80B}" destId="{56F2FDB5-8953-4A30-B290-F08779507736}" srcOrd="0" destOrd="0" presId="urn:microsoft.com/office/officeart/2005/8/layout/hierarchy6"/>
    <dgm:cxn modelId="{043EE749-1CC6-4911-92F4-8EE39A8CD355}" type="presParOf" srcId="{56F2FDB5-8953-4A30-B290-F08779507736}" destId="{962745D1-065A-467F-877E-2A7C1EDE8AD7}" srcOrd="0" destOrd="0" presId="urn:microsoft.com/office/officeart/2005/8/layout/hierarchy6"/>
    <dgm:cxn modelId="{D22D558B-FFCF-48A0-848B-BBFB4B3E5CF0}" type="presParOf" srcId="{962745D1-065A-467F-877E-2A7C1EDE8AD7}" destId="{7DBAF7B9-0B22-485B-A1FC-3CEA3F347C8A}" srcOrd="0" destOrd="0" presId="urn:microsoft.com/office/officeart/2005/8/layout/hierarchy6"/>
    <dgm:cxn modelId="{2498B4A4-BF6D-449A-A08B-02B19136D113}" type="presParOf" srcId="{962745D1-065A-467F-877E-2A7C1EDE8AD7}" destId="{1604D147-A07E-4FBE-AA69-BD3FBD9C1DF2}" srcOrd="1" destOrd="0" presId="urn:microsoft.com/office/officeart/2005/8/layout/hierarchy6"/>
    <dgm:cxn modelId="{1E2890CE-8697-4831-BC3C-7BB54F37A367}" type="presParOf" srcId="{1604D147-A07E-4FBE-AA69-BD3FBD9C1DF2}" destId="{A10AC014-A449-44F7-AFBD-F3C68FCD6266}" srcOrd="0" destOrd="0" presId="urn:microsoft.com/office/officeart/2005/8/layout/hierarchy6"/>
    <dgm:cxn modelId="{07C9DC56-1AAD-4830-8F1A-170D42753C09}" type="presParOf" srcId="{1604D147-A07E-4FBE-AA69-BD3FBD9C1DF2}" destId="{91128315-0722-4302-BAB1-8D3D0D5E9E81}" srcOrd="1" destOrd="0" presId="urn:microsoft.com/office/officeart/2005/8/layout/hierarchy6"/>
    <dgm:cxn modelId="{80100D26-6C17-4D23-BBEA-0CF8FD9571F5}" type="presParOf" srcId="{91128315-0722-4302-BAB1-8D3D0D5E9E81}" destId="{7520EFB5-4B95-4D9C-9341-AF1C649F2047}" srcOrd="0" destOrd="0" presId="urn:microsoft.com/office/officeart/2005/8/layout/hierarchy6"/>
    <dgm:cxn modelId="{4EC202D3-C8E4-496D-A4DE-073122F894FB}" type="presParOf" srcId="{91128315-0722-4302-BAB1-8D3D0D5E9E81}" destId="{537BC6FB-4077-4FDB-848F-04DE2F89E335}" srcOrd="1" destOrd="0" presId="urn:microsoft.com/office/officeart/2005/8/layout/hierarchy6"/>
    <dgm:cxn modelId="{C1449FB8-29C6-4D23-AD47-EDAB709329CC}" type="presParOf" srcId="{537BC6FB-4077-4FDB-848F-04DE2F89E335}" destId="{CF176B18-8E19-4865-8170-BEB36CCE8627}" srcOrd="0" destOrd="0" presId="urn:microsoft.com/office/officeart/2005/8/layout/hierarchy6"/>
    <dgm:cxn modelId="{EB73E171-C097-459E-BDD5-553AB8445B72}" type="presParOf" srcId="{537BC6FB-4077-4FDB-848F-04DE2F89E335}" destId="{F437C847-C7DB-4492-92DC-B26CEC7D8053}" srcOrd="1" destOrd="0" presId="urn:microsoft.com/office/officeart/2005/8/layout/hierarchy6"/>
    <dgm:cxn modelId="{4AB8A1E6-26F5-4A69-89AC-2B91F1E52F61}" type="presParOf" srcId="{F437C847-C7DB-4492-92DC-B26CEC7D8053}" destId="{FB409B5C-5FE0-464A-93C7-3F0CB6D614C2}" srcOrd="0" destOrd="0" presId="urn:microsoft.com/office/officeart/2005/8/layout/hierarchy6"/>
    <dgm:cxn modelId="{886F1725-6BDB-4C1A-A00A-3B7011B7D502}" type="presParOf" srcId="{F437C847-C7DB-4492-92DC-B26CEC7D8053}" destId="{AA25E2C9-1BE4-4E29-9AC1-2F08B4FEC568}" srcOrd="1" destOrd="0" presId="urn:microsoft.com/office/officeart/2005/8/layout/hierarchy6"/>
    <dgm:cxn modelId="{47284AC4-0F88-4AED-8EEE-94B33BF85C82}" type="presParOf" srcId="{1604D147-A07E-4FBE-AA69-BD3FBD9C1DF2}" destId="{07B6F6CF-236E-4078-B083-77A789922A9E}" srcOrd="2" destOrd="0" presId="urn:microsoft.com/office/officeart/2005/8/layout/hierarchy6"/>
    <dgm:cxn modelId="{EF4AACEE-C1DA-4566-A5BB-E027044AB80A}" type="presParOf" srcId="{1604D147-A07E-4FBE-AA69-BD3FBD9C1DF2}" destId="{59DF8A6E-BCF8-49B5-9B3B-C624FC07E22B}" srcOrd="3" destOrd="0" presId="urn:microsoft.com/office/officeart/2005/8/layout/hierarchy6"/>
    <dgm:cxn modelId="{7665BF10-4FCA-419C-B50D-40470EECB187}" type="presParOf" srcId="{59DF8A6E-BCF8-49B5-9B3B-C624FC07E22B}" destId="{10D1D5F4-6D75-435C-B57E-9466A5C2A5E6}" srcOrd="0" destOrd="0" presId="urn:microsoft.com/office/officeart/2005/8/layout/hierarchy6"/>
    <dgm:cxn modelId="{6B3A00BD-BA29-40E7-BFD4-8F567C9498B6}" type="presParOf" srcId="{59DF8A6E-BCF8-49B5-9B3B-C624FC07E22B}" destId="{BD212000-4610-44D6-A09D-C123F26DDFAA}" srcOrd="1" destOrd="0" presId="urn:microsoft.com/office/officeart/2005/8/layout/hierarchy6"/>
    <dgm:cxn modelId="{55AD0A5E-8EF1-4DB7-B69E-EB7F4308E7EC}" type="presParOf" srcId="{BD212000-4610-44D6-A09D-C123F26DDFAA}" destId="{E187E2C0-71F9-4863-A577-9942C09DB2E3}" srcOrd="0" destOrd="0" presId="urn:microsoft.com/office/officeart/2005/8/layout/hierarchy6"/>
    <dgm:cxn modelId="{779BFEB5-F4A5-426F-B531-7E023C7FC79A}" type="presParOf" srcId="{BD212000-4610-44D6-A09D-C123F26DDFAA}" destId="{D9409C0B-A867-4109-99D2-DFE550B600D0}" srcOrd="1" destOrd="0" presId="urn:microsoft.com/office/officeart/2005/8/layout/hierarchy6"/>
    <dgm:cxn modelId="{16786FAA-2AF9-40E1-854E-4B65B6E567E9}" type="presParOf" srcId="{D9409C0B-A867-4109-99D2-DFE550B600D0}" destId="{A4CEA3C9-DC29-4571-B7A3-2A1A40928B9D}" srcOrd="0" destOrd="0" presId="urn:microsoft.com/office/officeart/2005/8/layout/hierarchy6"/>
    <dgm:cxn modelId="{C75B5A11-E148-4931-81F6-9D3F81417165}" type="presParOf" srcId="{D9409C0B-A867-4109-99D2-DFE550B600D0}" destId="{96CE90AC-25E9-43B8-82CB-993CFCCC50B9}" srcOrd="1" destOrd="0" presId="urn:microsoft.com/office/officeart/2005/8/layout/hierarchy6"/>
    <dgm:cxn modelId="{878B658A-A85A-43A9-B534-1D3F170B8599}" type="presParOf" srcId="{BD212000-4610-44D6-A09D-C123F26DDFAA}" destId="{3C7D7243-BC50-4506-9CB7-C7F459E80560}" srcOrd="2" destOrd="0" presId="urn:microsoft.com/office/officeart/2005/8/layout/hierarchy6"/>
    <dgm:cxn modelId="{EA874711-5BF3-4DEB-B7F0-A0148C7739FC}" type="presParOf" srcId="{BD212000-4610-44D6-A09D-C123F26DDFAA}" destId="{14484F69-1620-4719-9B31-1688FAB3F3C6}" srcOrd="3" destOrd="0" presId="urn:microsoft.com/office/officeart/2005/8/layout/hierarchy6"/>
    <dgm:cxn modelId="{BCDF69CC-7608-4AFE-8FA9-C40B13314DDA}" type="presParOf" srcId="{14484F69-1620-4719-9B31-1688FAB3F3C6}" destId="{E550A4E0-0651-47DA-9E04-1C55966706AA}" srcOrd="0" destOrd="0" presId="urn:microsoft.com/office/officeart/2005/8/layout/hierarchy6"/>
    <dgm:cxn modelId="{AA46DAE6-DE1A-4E87-98C0-1D53F3667AD8}" type="presParOf" srcId="{14484F69-1620-4719-9B31-1688FAB3F3C6}" destId="{27EC67EC-1B9A-4639-89D6-4E707FF9B3A5}" srcOrd="1" destOrd="0" presId="urn:microsoft.com/office/officeart/2005/8/layout/hierarchy6"/>
    <dgm:cxn modelId="{2E39D22B-8C93-4371-82AA-C3A585679B96}" type="presParOf" srcId="{BD212000-4610-44D6-A09D-C123F26DDFAA}" destId="{E18CC02F-46C6-419E-9382-BE1E20799DB7}" srcOrd="4" destOrd="0" presId="urn:microsoft.com/office/officeart/2005/8/layout/hierarchy6"/>
    <dgm:cxn modelId="{F2D9D8E2-6970-41D0-9ABB-6B1A06DC6C5D}" type="presParOf" srcId="{BD212000-4610-44D6-A09D-C123F26DDFAA}" destId="{6E5289DB-F2B5-453F-A1AB-E71F9A1469DC}" srcOrd="5" destOrd="0" presId="urn:microsoft.com/office/officeart/2005/8/layout/hierarchy6"/>
    <dgm:cxn modelId="{A2866411-33A0-4CF5-8D85-D808DE93A66E}" type="presParOf" srcId="{6E5289DB-F2B5-453F-A1AB-E71F9A1469DC}" destId="{B52E0110-66E5-4954-9999-4CA544BD2ECF}" srcOrd="0" destOrd="0" presId="urn:microsoft.com/office/officeart/2005/8/layout/hierarchy6"/>
    <dgm:cxn modelId="{6F5BDCA4-F9AD-42F8-AE15-035C2D058E1C}" type="presParOf" srcId="{6E5289DB-F2B5-453F-A1AB-E71F9A1469DC}" destId="{D2686322-176F-4B2B-B80B-2637903E32B9}" srcOrd="1" destOrd="0" presId="urn:microsoft.com/office/officeart/2005/8/layout/hierarchy6"/>
    <dgm:cxn modelId="{1A96D622-64C5-42AF-A0D6-2E2D2DF15283}" type="presParOf" srcId="{1604D147-A07E-4FBE-AA69-BD3FBD9C1DF2}" destId="{2BA42556-8673-4DB3-8232-B3938DD129CC}" srcOrd="4" destOrd="0" presId="urn:microsoft.com/office/officeart/2005/8/layout/hierarchy6"/>
    <dgm:cxn modelId="{0AB6B432-A9CE-46C6-9F1D-1E7766BBAD81}" type="presParOf" srcId="{1604D147-A07E-4FBE-AA69-BD3FBD9C1DF2}" destId="{035E1050-4A06-4402-A120-7691DC851B92}" srcOrd="5" destOrd="0" presId="urn:microsoft.com/office/officeart/2005/8/layout/hierarchy6"/>
    <dgm:cxn modelId="{F56F9C71-6CEF-4BDA-B053-CD029D6DA221}" type="presParOf" srcId="{035E1050-4A06-4402-A120-7691DC851B92}" destId="{05133A89-F0DC-4239-B669-D7864AFCB955}" srcOrd="0" destOrd="0" presId="urn:microsoft.com/office/officeart/2005/8/layout/hierarchy6"/>
    <dgm:cxn modelId="{E5D159ED-D51F-42BC-B98D-43B37A58DD2E}" type="presParOf" srcId="{035E1050-4A06-4402-A120-7691DC851B92}" destId="{AD1AFCEC-AD3D-452B-9208-8A85994D5DA7}" srcOrd="1" destOrd="0" presId="urn:microsoft.com/office/officeart/2005/8/layout/hierarchy6"/>
    <dgm:cxn modelId="{88ACC7FB-AA58-4F35-9621-08F4F7896E1B}" type="presParOf" srcId="{C44290CD-F234-4A01-96D6-381E08ECDA1F}" destId="{9977FF82-9807-46EE-9798-CB832BC8A6A4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BAF7B9-0B22-485B-A1FC-3CEA3F347C8A}">
      <dsp:nvSpPr>
        <dsp:cNvPr id="0" name=""/>
        <dsp:cNvSpPr/>
      </dsp:nvSpPr>
      <dsp:spPr>
        <a:xfrm>
          <a:off x="2732321" y="257782"/>
          <a:ext cx="3222157" cy="1822479"/>
        </a:xfrm>
        <a:prstGeom prst="roundRect">
          <a:avLst>
            <a:gd name="adj" fmla="val 10000"/>
          </a:avLst>
        </a:prstGeom>
        <a:solidFill>
          <a:srgbClr val="CCCCFF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000" b="1" kern="1200" dirty="0">
              <a:solidFill>
                <a:schemeClr val="tx1"/>
              </a:solidFill>
              <a:latin typeface="Calibri" panose="020F0502020204030204" pitchFamily="34" charset="0"/>
            </a:rPr>
            <a:t>Laurel Lee-Alexander</a:t>
          </a:r>
        </a:p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000" b="1" kern="1200" dirty="0">
              <a:solidFill>
                <a:schemeClr val="tx1"/>
              </a:solidFill>
              <a:latin typeface="Calibri" panose="020F0502020204030204" pitchFamily="34" charset="0"/>
            </a:rPr>
            <a:t>VP of Grants and Programs</a:t>
          </a:r>
        </a:p>
        <a:p>
          <a:pPr marL="111125" lvl="0" indent="-111125" algn="l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900" kern="1200" dirty="0">
              <a:solidFill>
                <a:schemeClr val="tx1"/>
              </a:solidFill>
              <a:latin typeface="Calibri" panose="020F0502020204030204" pitchFamily="34" charset="0"/>
            </a:rPr>
            <a:t>- Oversee Grants and Programs department</a:t>
          </a:r>
        </a:p>
        <a:p>
          <a:pPr marL="111125" lvl="0" indent="-111125" algn="l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900" kern="1200" dirty="0">
              <a:solidFill>
                <a:schemeClr val="tx1"/>
              </a:solidFill>
              <a:latin typeface="Calibri" panose="020F0502020204030204" pitchFamily="34" charset="0"/>
            </a:rPr>
            <a:t>- Strategy and oversight of CFMC grantmaking, including special initiatives </a:t>
          </a:r>
        </a:p>
        <a:p>
          <a:pPr marL="111125" lvl="0" indent="-111125" algn="l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900" kern="1200" dirty="0">
              <a:solidFill>
                <a:schemeClr val="tx1"/>
              </a:solidFill>
              <a:latin typeface="Calibri" panose="020F0502020204030204" pitchFamily="34" charset="0"/>
            </a:rPr>
            <a:t>- Coordinate grantmaking with CFMC philanthropic services including providing guidance for Affiliate Funds and Donor Advisors as needed</a:t>
          </a:r>
        </a:p>
        <a:p>
          <a:pPr marL="111125" lvl="0" indent="-111125" algn="l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900" kern="1200" dirty="0">
              <a:solidFill>
                <a:schemeClr val="tx1"/>
              </a:solidFill>
              <a:latin typeface="Calibri" panose="020F0502020204030204" pitchFamily="34" charset="0"/>
            </a:rPr>
            <a:t>- Manage Stanton Endowment and coordinate disaster grantmaking.</a:t>
          </a:r>
        </a:p>
        <a:p>
          <a:pPr marL="111125" lvl="0" indent="-111125" algn="l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900" kern="1200" dirty="0">
              <a:solidFill>
                <a:schemeClr val="tx1"/>
              </a:solidFill>
              <a:latin typeface="Calibri" panose="020F0502020204030204" pitchFamily="34" charset="0"/>
            </a:rPr>
            <a:t>- Community/CFMC projects (Homelessness, College Futures Foundation (CFF), GHGH, etc.)</a:t>
          </a:r>
        </a:p>
        <a:p>
          <a:pPr marL="111125" lvl="0" indent="-111125" algn="l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900" kern="1200" dirty="0">
              <a:solidFill>
                <a:schemeClr val="tx1"/>
              </a:solidFill>
              <a:latin typeface="Calibri" panose="020F0502020204030204" pitchFamily="34" charset="0"/>
            </a:rPr>
            <a:t>- Coordinate third-party funding requests</a:t>
          </a:r>
        </a:p>
      </dsp:txBody>
      <dsp:txXfrm>
        <a:off x="2785700" y="311161"/>
        <a:ext cx="3115399" cy="1715721"/>
      </dsp:txXfrm>
    </dsp:sp>
    <dsp:sp modelId="{A10AC014-A449-44F7-AFBD-F3C68FCD6266}">
      <dsp:nvSpPr>
        <dsp:cNvPr id="0" name=""/>
        <dsp:cNvSpPr/>
      </dsp:nvSpPr>
      <dsp:spPr>
        <a:xfrm>
          <a:off x="1033012" y="2080262"/>
          <a:ext cx="3310387" cy="388940"/>
        </a:xfrm>
        <a:custGeom>
          <a:avLst/>
          <a:gdLst/>
          <a:ahLst/>
          <a:cxnLst/>
          <a:rect l="0" t="0" r="0" b="0"/>
          <a:pathLst>
            <a:path>
              <a:moveTo>
                <a:pt x="3310387" y="0"/>
              </a:moveTo>
              <a:lnTo>
                <a:pt x="3310387" y="194470"/>
              </a:lnTo>
              <a:lnTo>
                <a:pt x="0" y="194470"/>
              </a:lnTo>
              <a:lnTo>
                <a:pt x="0" y="388940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20EFB5-4B95-4D9C-9341-AF1C649F2047}">
      <dsp:nvSpPr>
        <dsp:cNvPr id="0" name=""/>
        <dsp:cNvSpPr/>
      </dsp:nvSpPr>
      <dsp:spPr>
        <a:xfrm>
          <a:off x="135583" y="2469202"/>
          <a:ext cx="1794856" cy="119704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000" b="1" kern="1200" dirty="0">
              <a:solidFill>
                <a:schemeClr val="tx1"/>
              </a:solidFill>
              <a:latin typeface="Calibri" panose="020F0502020204030204" pitchFamily="34" charset="0"/>
            </a:rPr>
            <a:t>Kaki Rusmore</a:t>
          </a:r>
        </a:p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000" b="1" kern="1200" dirty="0">
              <a:solidFill>
                <a:schemeClr val="tx1"/>
              </a:solidFill>
              <a:latin typeface="Calibri" panose="020F0502020204030204" pitchFamily="34" charset="0"/>
            </a:rPr>
            <a:t>Director, CNE</a:t>
          </a:r>
        </a:p>
        <a:p>
          <a:pPr marL="111125" lvl="0" indent="-111125" algn="l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900" kern="1200" dirty="0">
              <a:solidFill>
                <a:schemeClr val="tx1"/>
              </a:solidFill>
              <a:latin typeface="Calibri" panose="020F0502020204030204" pitchFamily="34" charset="0"/>
            </a:rPr>
            <a:t>- Leadership of CNE and capacity building programs</a:t>
          </a:r>
        </a:p>
        <a:p>
          <a:pPr marL="55563" lvl="0" indent="-55563" algn="l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900" kern="1200" dirty="0">
              <a:solidFill>
                <a:schemeClr val="tx1"/>
              </a:solidFill>
              <a:latin typeface="Calibri" panose="020F0502020204030204" pitchFamily="34" charset="0"/>
            </a:rPr>
            <a:t>- Management of special initiatives (Next Steps)</a:t>
          </a:r>
        </a:p>
        <a:p>
          <a:pPr lvl="0" algn="l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900" kern="1200" dirty="0">
              <a:solidFill>
                <a:schemeClr val="tx1"/>
              </a:solidFill>
              <a:latin typeface="Calibri" panose="020F0502020204030204" pitchFamily="34" charset="0"/>
            </a:rPr>
            <a:t>- Grant proposal review: OD</a:t>
          </a:r>
        </a:p>
      </dsp:txBody>
      <dsp:txXfrm>
        <a:off x="170643" y="2504262"/>
        <a:ext cx="1724736" cy="1126929"/>
      </dsp:txXfrm>
    </dsp:sp>
    <dsp:sp modelId="{CF176B18-8E19-4865-8170-BEB36CCE8627}">
      <dsp:nvSpPr>
        <dsp:cNvPr id="0" name=""/>
        <dsp:cNvSpPr/>
      </dsp:nvSpPr>
      <dsp:spPr>
        <a:xfrm>
          <a:off x="980353" y="3666252"/>
          <a:ext cx="91440" cy="390123"/>
        </a:xfrm>
        <a:custGeom>
          <a:avLst/>
          <a:gdLst/>
          <a:ahLst/>
          <a:cxnLst/>
          <a:rect l="0" t="0" r="0" b="0"/>
          <a:pathLst>
            <a:path>
              <a:moveTo>
                <a:pt x="52658" y="0"/>
              </a:moveTo>
              <a:lnTo>
                <a:pt x="52658" y="195061"/>
              </a:lnTo>
              <a:lnTo>
                <a:pt x="45720" y="195061"/>
              </a:lnTo>
              <a:lnTo>
                <a:pt x="45720" y="39012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409B5C-5FE0-464A-93C7-3F0CB6D614C2}">
      <dsp:nvSpPr>
        <dsp:cNvPr id="0" name=""/>
        <dsp:cNvSpPr/>
      </dsp:nvSpPr>
      <dsp:spPr>
        <a:xfrm>
          <a:off x="281267" y="4056376"/>
          <a:ext cx="1489613" cy="1213348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000" b="1" kern="1200" dirty="0">
              <a:solidFill>
                <a:schemeClr val="tx1"/>
              </a:solidFill>
              <a:latin typeface="Calibri" panose="020F0502020204030204" pitchFamily="34" charset="0"/>
            </a:rPr>
            <a:t>Susie Polnaszek</a:t>
          </a:r>
        </a:p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000" b="1" kern="1200" dirty="0">
              <a:solidFill>
                <a:schemeClr val="tx1"/>
              </a:solidFill>
              <a:latin typeface="Calibri" panose="020F0502020204030204" pitchFamily="34" charset="0"/>
            </a:rPr>
            <a:t>Program Officer, CNE</a:t>
          </a:r>
        </a:p>
        <a:p>
          <a:pPr marL="111125" lvl="0" indent="-111125" algn="l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900" kern="1200" dirty="0">
              <a:solidFill>
                <a:schemeClr val="tx1"/>
              </a:solidFill>
              <a:latin typeface="Calibri" panose="020F0502020204030204" pitchFamily="34" charset="0"/>
            </a:rPr>
            <a:t>- Coordination of CNE and capacity building programs</a:t>
          </a:r>
        </a:p>
        <a:p>
          <a:pPr marL="111125" lvl="0" indent="-111125" algn="l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900" kern="1200" dirty="0">
              <a:solidFill>
                <a:schemeClr val="tx1"/>
              </a:solidFill>
              <a:latin typeface="Calibri" panose="020F0502020204030204" pitchFamily="34" charset="0"/>
            </a:rPr>
            <a:t>- Program coordinator, LEAD </a:t>
          </a:r>
        </a:p>
        <a:p>
          <a:pPr marL="111125" lvl="0" indent="-111125" algn="l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900" kern="1200" dirty="0">
              <a:solidFill>
                <a:schemeClr val="tx1"/>
              </a:solidFill>
              <a:latin typeface="Calibri" panose="020F0502020204030204" pitchFamily="34" charset="0"/>
            </a:rPr>
            <a:t>- Grant proposal review:  OD</a:t>
          </a:r>
        </a:p>
      </dsp:txBody>
      <dsp:txXfrm>
        <a:off x="316805" y="4091914"/>
        <a:ext cx="1418537" cy="1142272"/>
      </dsp:txXfrm>
    </dsp:sp>
    <dsp:sp modelId="{07B6F6CF-236E-4078-B083-77A789922A9E}">
      <dsp:nvSpPr>
        <dsp:cNvPr id="0" name=""/>
        <dsp:cNvSpPr/>
      </dsp:nvSpPr>
      <dsp:spPr>
        <a:xfrm>
          <a:off x="4222622" y="2080262"/>
          <a:ext cx="91440" cy="367726"/>
        </a:xfrm>
        <a:custGeom>
          <a:avLst/>
          <a:gdLst/>
          <a:ahLst/>
          <a:cxnLst/>
          <a:rect l="0" t="0" r="0" b="0"/>
          <a:pathLst>
            <a:path>
              <a:moveTo>
                <a:pt x="120777" y="0"/>
              </a:moveTo>
              <a:lnTo>
                <a:pt x="120777" y="183863"/>
              </a:lnTo>
              <a:lnTo>
                <a:pt x="45720" y="183863"/>
              </a:lnTo>
              <a:lnTo>
                <a:pt x="45720" y="367726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D1D5F4-6D75-435C-B57E-9466A5C2A5E6}">
      <dsp:nvSpPr>
        <dsp:cNvPr id="0" name=""/>
        <dsp:cNvSpPr/>
      </dsp:nvSpPr>
      <dsp:spPr>
        <a:xfrm>
          <a:off x="3229025" y="2447989"/>
          <a:ext cx="2078633" cy="1214053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000" b="1" kern="1200" dirty="0">
              <a:solidFill>
                <a:schemeClr val="tx1"/>
              </a:solidFill>
              <a:latin typeface="Calibri" panose="020F0502020204030204" pitchFamily="34" charset="0"/>
            </a:rPr>
            <a:t>Janet Shing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000" b="1" kern="1200" dirty="0">
              <a:solidFill>
                <a:schemeClr val="tx1"/>
              </a:solidFill>
              <a:latin typeface="Calibri" panose="020F0502020204030204" pitchFamily="34" charset="0"/>
            </a:rPr>
            <a:t>Director of Grantmaking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900" b="0" i="1" kern="1200" dirty="0">
              <a:solidFill>
                <a:schemeClr val="tx1"/>
              </a:solidFill>
              <a:latin typeface="Calibri" panose="020F0502020204030204" pitchFamily="34" charset="0"/>
            </a:rPr>
            <a:t>Program Areas: Health &amp; Human Svcs, Special Purpose Grants</a:t>
          </a:r>
        </a:p>
        <a:p>
          <a:pPr marL="111125" lvl="0" indent="-111125" algn="l" defTabSz="4445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900" kern="1200" dirty="0">
              <a:solidFill>
                <a:schemeClr val="tx1"/>
              </a:solidFill>
              <a:latin typeface="Calibri" panose="020F0502020204030204" pitchFamily="34" charset="0"/>
            </a:rPr>
            <a:t>- Lead grant programs management</a:t>
          </a:r>
        </a:p>
        <a:p>
          <a:pPr marL="111125" lvl="0" indent="-111125" algn="l" defTabSz="4445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900" kern="1200" dirty="0">
              <a:solidFill>
                <a:schemeClr val="tx1"/>
              </a:solidFill>
              <a:latin typeface="Calibri" panose="020F0502020204030204" pitchFamily="34" charset="0"/>
            </a:rPr>
            <a:t>- Manage OD and OPP programs</a:t>
          </a:r>
        </a:p>
        <a:p>
          <a:pPr marL="55563" lvl="0" indent="-55563" algn="l" defTabSz="4445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900" kern="1200" dirty="0">
              <a:solidFill>
                <a:schemeClr val="tx1"/>
              </a:solidFill>
              <a:latin typeface="Calibri" panose="020F0502020204030204" pitchFamily="34" charset="0"/>
            </a:rPr>
            <a:t>- Grant proposal review/mgt. (CI, Special Purpose funds)</a:t>
          </a:r>
        </a:p>
        <a:p>
          <a:pPr marL="55563" lvl="0" indent="-55563" algn="l" defTabSz="4445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900" kern="1200" dirty="0">
              <a:solidFill>
                <a:schemeClr val="tx1"/>
              </a:solidFill>
              <a:latin typeface="Calibri" panose="020F0502020204030204" pitchFamily="34" charset="0"/>
            </a:rPr>
            <a:t>- Manage CFMC Salinas office</a:t>
          </a:r>
        </a:p>
      </dsp:txBody>
      <dsp:txXfrm>
        <a:off x="3264583" y="2483547"/>
        <a:ext cx="2007517" cy="1142937"/>
      </dsp:txXfrm>
    </dsp:sp>
    <dsp:sp modelId="{E187E2C0-71F9-4863-A577-9942C09DB2E3}">
      <dsp:nvSpPr>
        <dsp:cNvPr id="0" name=""/>
        <dsp:cNvSpPr/>
      </dsp:nvSpPr>
      <dsp:spPr>
        <a:xfrm>
          <a:off x="2925544" y="3662042"/>
          <a:ext cx="1342798" cy="353840"/>
        </a:xfrm>
        <a:custGeom>
          <a:avLst/>
          <a:gdLst/>
          <a:ahLst/>
          <a:cxnLst/>
          <a:rect l="0" t="0" r="0" b="0"/>
          <a:pathLst>
            <a:path>
              <a:moveTo>
                <a:pt x="1342798" y="0"/>
              </a:moveTo>
              <a:lnTo>
                <a:pt x="1342798" y="176920"/>
              </a:lnTo>
              <a:lnTo>
                <a:pt x="0" y="176920"/>
              </a:lnTo>
              <a:lnTo>
                <a:pt x="0" y="353840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CEA3C9-DC29-4571-B7A3-2A1A40928B9D}">
      <dsp:nvSpPr>
        <dsp:cNvPr id="0" name=""/>
        <dsp:cNvSpPr/>
      </dsp:nvSpPr>
      <dsp:spPr>
        <a:xfrm>
          <a:off x="2041308" y="4015883"/>
          <a:ext cx="1768470" cy="1390932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000" b="1" kern="1200" dirty="0">
              <a:solidFill>
                <a:schemeClr val="tx1"/>
              </a:solidFill>
              <a:latin typeface="Calibri" panose="020F0502020204030204" pitchFamily="34" charset="0"/>
            </a:rPr>
            <a:t>Michael Castro</a:t>
          </a:r>
        </a:p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000" b="1" kern="1200" dirty="0">
              <a:solidFill>
                <a:schemeClr val="tx1"/>
              </a:solidFill>
              <a:latin typeface="Calibri" panose="020F0502020204030204" pitchFamily="34" charset="0"/>
            </a:rPr>
            <a:t>Program and Scholarships Officer</a:t>
          </a:r>
        </a:p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en-US" sz="900" b="0" i="1" kern="1200" dirty="0">
              <a:solidFill>
                <a:schemeClr val="tx1"/>
              </a:solidFill>
              <a:latin typeface="Calibri" panose="020F0502020204030204" pitchFamily="34" charset="0"/>
            </a:rPr>
            <a:t>Program Areas: Arts &amp; Culture, Historic Preservation</a:t>
          </a:r>
        </a:p>
        <a:p>
          <a:pPr lvl="0" algn="l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en-US" sz="900" b="0" i="1" kern="1200" dirty="0">
              <a:solidFill>
                <a:schemeClr val="tx1"/>
              </a:solidFill>
              <a:latin typeface="Calibri" panose="020F0502020204030204" pitchFamily="34" charset="0"/>
            </a:rPr>
            <a:t>- </a:t>
          </a:r>
          <a:r>
            <a:rPr lang="en-US" sz="900" kern="1200" dirty="0">
              <a:solidFill>
                <a:schemeClr val="tx1"/>
              </a:solidFill>
              <a:latin typeface="Calibri" panose="020F0502020204030204" pitchFamily="34" charset="0"/>
            </a:rPr>
            <a:t>Scholarships management;  College Futures </a:t>
          </a:r>
          <a:r>
            <a:rPr lang="en-US" sz="900" kern="1200" dirty="0" err="1">
              <a:solidFill>
                <a:schemeClr val="tx1"/>
              </a:solidFill>
              <a:latin typeface="Calibri" panose="020F0502020204030204" pitchFamily="34" charset="0"/>
            </a:rPr>
            <a:t>Fdn</a:t>
          </a:r>
          <a:r>
            <a:rPr lang="en-US" sz="900" kern="1200" dirty="0">
              <a:solidFill>
                <a:schemeClr val="tx1"/>
              </a:solidFill>
              <a:latin typeface="Calibri" panose="020F0502020204030204" pitchFamily="34" charset="0"/>
            </a:rPr>
            <a:t>. program</a:t>
          </a:r>
        </a:p>
        <a:p>
          <a:pPr lvl="0" algn="l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en-US" sz="900" kern="1200" dirty="0">
              <a:solidFill>
                <a:schemeClr val="tx1"/>
              </a:solidFill>
              <a:latin typeface="Calibri" panose="020F0502020204030204" pitchFamily="34" charset="0"/>
            </a:rPr>
            <a:t>- Grants proposal review/mgt. for program areas (C</a:t>
          </a:r>
          <a:r>
            <a:rPr lang="en-US" sz="900" strike="noStrike" kern="1200" dirty="0">
              <a:solidFill>
                <a:schemeClr val="tx1"/>
              </a:solidFill>
              <a:latin typeface="Calibri" panose="020F0502020204030204" pitchFamily="34" charset="0"/>
            </a:rPr>
            <a:t>I, Stanton</a:t>
          </a:r>
          <a:r>
            <a:rPr lang="en-US" sz="900" kern="1200" dirty="0">
              <a:solidFill>
                <a:schemeClr val="tx1"/>
              </a:solidFill>
              <a:latin typeface="Calibri" panose="020F0502020204030204" pitchFamily="34" charset="0"/>
            </a:rPr>
            <a:t>, OPP)</a:t>
          </a:r>
        </a:p>
        <a:p>
          <a:pPr marL="111125" lvl="0" indent="-111125" algn="l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n-US" sz="900" kern="1200" dirty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082047" y="4056622"/>
        <a:ext cx="1686992" cy="1309454"/>
      </dsp:txXfrm>
    </dsp:sp>
    <dsp:sp modelId="{3C7D7243-BC50-4506-9CB7-C7F459E80560}">
      <dsp:nvSpPr>
        <dsp:cNvPr id="0" name=""/>
        <dsp:cNvSpPr/>
      </dsp:nvSpPr>
      <dsp:spPr>
        <a:xfrm>
          <a:off x="4268342" y="3662042"/>
          <a:ext cx="656847" cy="349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720"/>
              </a:lnTo>
              <a:lnTo>
                <a:pt x="656847" y="174720"/>
              </a:lnTo>
              <a:lnTo>
                <a:pt x="656847" y="349440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50A4E0-0651-47DA-9E04-1C55966706AA}">
      <dsp:nvSpPr>
        <dsp:cNvPr id="0" name=""/>
        <dsp:cNvSpPr/>
      </dsp:nvSpPr>
      <dsp:spPr>
        <a:xfrm>
          <a:off x="4022206" y="4011483"/>
          <a:ext cx="1805969" cy="1438084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200" kern="1200"/>
        </a:p>
      </dsp:txBody>
      <dsp:txXfrm>
        <a:off x="4064326" y="4053603"/>
        <a:ext cx="1721729" cy="1353844"/>
      </dsp:txXfrm>
    </dsp:sp>
    <dsp:sp modelId="{E18CC02F-46C6-419E-9382-BE1E20799DB7}">
      <dsp:nvSpPr>
        <dsp:cNvPr id="0" name=""/>
        <dsp:cNvSpPr/>
      </dsp:nvSpPr>
      <dsp:spPr>
        <a:xfrm>
          <a:off x="4268342" y="3662042"/>
          <a:ext cx="2752008" cy="534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7148"/>
              </a:lnTo>
              <a:lnTo>
                <a:pt x="2752008" y="267148"/>
              </a:lnTo>
              <a:lnTo>
                <a:pt x="2752008" y="534297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2E0110-66E5-4954-9999-4CA544BD2ECF}">
      <dsp:nvSpPr>
        <dsp:cNvPr id="0" name=""/>
        <dsp:cNvSpPr/>
      </dsp:nvSpPr>
      <dsp:spPr>
        <a:xfrm>
          <a:off x="6106870" y="4196340"/>
          <a:ext cx="1826961" cy="1284242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600" kern="1200"/>
        </a:p>
      </dsp:txBody>
      <dsp:txXfrm>
        <a:off x="6144484" y="4233954"/>
        <a:ext cx="1751733" cy="1209014"/>
      </dsp:txXfrm>
    </dsp:sp>
    <dsp:sp modelId="{2BA42556-8673-4DB3-8232-B3938DD129CC}">
      <dsp:nvSpPr>
        <dsp:cNvPr id="0" name=""/>
        <dsp:cNvSpPr/>
      </dsp:nvSpPr>
      <dsp:spPr>
        <a:xfrm>
          <a:off x="4343400" y="2080262"/>
          <a:ext cx="3304147" cy="3677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863"/>
              </a:lnTo>
              <a:lnTo>
                <a:pt x="3304147" y="183863"/>
              </a:lnTo>
              <a:lnTo>
                <a:pt x="3304147" y="367726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133A89-F0DC-4239-B669-D7864AFCB955}">
      <dsp:nvSpPr>
        <dsp:cNvPr id="0" name=""/>
        <dsp:cNvSpPr/>
      </dsp:nvSpPr>
      <dsp:spPr>
        <a:xfrm>
          <a:off x="6610080" y="2447989"/>
          <a:ext cx="2074934" cy="125745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68B798"/>
            </a:gs>
            <a:gs pos="0">
              <a:schemeClr val="accent3"/>
            </a:gs>
            <a:gs pos="0">
              <a:schemeClr val="accent3">
                <a:lumMod val="60000"/>
                <a:lumOff val="40000"/>
              </a:schemeClr>
            </a:gs>
          </a:gsLst>
          <a:lin ang="16200000" scaled="0"/>
        </a:gradFill>
        <a:ln w="12700"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900" b="1" kern="1200" dirty="0">
              <a:solidFill>
                <a:schemeClr val="tx1"/>
              </a:solidFill>
              <a:latin typeface="Calibri" panose="020F0502020204030204" pitchFamily="34" charset="0"/>
            </a:rPr>
            <a:t>Robert Mendoza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900" b="1" kern="1200" dirty="0">
              <a:solidFill>
                <a:schemeClr val="tx1"/>
              </a:solidFill>
              <a:latin typeface="Calibri" panose="020F0502020204030204" pitchFamily="34" charset="0"/>
            </a:rPr>
            <a:t>Grants and Data Manager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900" kern="1200" dirty="0">
              <a:solidFill>
                <a:schemeClr val="tx1"/>
              </a:solidFill>
              <a:latin typeface="Calibri" panose="020F0502020204030204" pitchFamily="34" charset="0"/>
            </a:rPr>
            <a:t>- </a:t>
          </a:r>
          <a:r>
            <a:rPr lang="en-US" sz="9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Lead administrator and record keeper of all grantmaking functions and reporting; assist with data entry and payouts for scholarships.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9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- Manages the interdepartmental grants payment processes 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900" kern="12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- Provide </a:t>
          </a:r>
          <a:r>
            <a:rPr lang="en-US" sz="9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database support and training</a:t>
          </a:r>
        </a:p>
      </dsp:txBody>
      <dsp:txXfrm>
        <a:off x="6646910" y="2484819"/>
        <a:ext cx="2001274" cy="11837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#2">
  <dgm:title val="Simple 4"/>
  <dgm:desc val="Simple 4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7501D8F-54CB-4311-B0B5-2502477DB590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ADF78D9-9757-4B19-A86A-19740044A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99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F78D9-9757-4B19-A86A-19740044A54D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29F4E-BCEC-4434-B5BC-7773E7B5FAFA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15000" y="302386"/>
            <a:ext cx="3124200" cy="533400"/>
          </a:xfrm>
        </p:spPr>
        <p:txBody>
          <a:bodyPr>
            <a:normAutofit fontScale="90000"/>
          </a:bodyPr>
          <a:lstStyle/>
          <a:p>
            <a:r>
              <a:rPr lang="en-US" sz="1800" b="1" dirty="0">
                <a:latin typeface="Calibri" panose="020F0502020204030204" pitchFamily="34" charset="0"/>
              </a:rPr>
              <a:t>Grants and Programs Department</a:t>
            </a:r>
            <a:br>
              <a:rPr lang="en-US" sz="1800" b="1" dirty="0">
                <a:latin typeface="Calibri" panose="020F0502020204030204" pitchFamily="34" charset="0"/>
              </a:rPr>
            </a:br>
            <a:r>
              <a:rPr lang="en-US" sz="1800" b="1" dirty="0">
                <a:latin typeface="Calibri" panose="020F0502020204030204" pitchFamily="34" charset="0"/>
              </a:rPr>
              <a:t>(6/1/2019)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2870069"/>
              </p:ext>
            </p:extLst>
          </p:nvPr>
        </p:nvGraphicFramePr>
        <p:xfrm>
          <a:off x="304800" y="914400"/>
          <a:ext cx="8686800" cy="5712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9711"/>
            <a:ext cx="2286000" cy="6260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67200" y="4909009"/>
            <a:ext cx="1981200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00" b="1" dirty="0">
                <a:latin typeface="Calibri" panose="020F0502020204030204" pitchFamily="34" charset="0"/>
              </a:rPr>
              <a:t>Erika Matadamas</a:t>
            </a:r>
          </a:p>
          <a:p>
            <a:pPr lvl="0" algn="ctr"/>
            <a:r>
              <a:rPr lang="en-US" sz="1000" b="1" dirty="0">
                <a:latin typeface="Calibri" panose="020F0502020204030204" pitchFamily="34" charset="0"/>
              </a:rPr>
              <a:t>Program Officer </a:t>
            </a:r>
          </a:p>
          <a:p>
            <a:pPr lvl="0" algn="ctr"/>
            <a:r>
              <a:rPr lang="en-US" sz="900" i="1" dirty="0">
                <a:latin typeface="Calibri" panose="020F0502020204030204" pitchFamily="34" charset="0"/>
              </a:rPr>
              <a:t>Program Areas: NGP, Children &amp; Youth Development, Community Dev., Environment &amp; Animal Welfare</a:t>
            </a:r>
          </a:p>
          <a:p>
            <a:pPr marL="114300" lvl="0" indent="-114300">
              <a:buFontTx/>
              <a:buChar char="-"/>
            </a:pPr>
            <a:r>
              <a:rPr lang="en-US" sz="900" dirty="0">
                <a:latin typeface="Calibri" panose="020F0502020204030204" pitchFamily="34" charset="0"/>
              </a:rPr>
              <a:t>Grants proposal review/mgt. for program areas (NGP, CI, OPP)</a:t>
            </a:r>
          </a:p>
          <a:p>
            <a:pPr marL="114300" lvl="0" indent="-114300">
              <a:buFontTx/>
              <a:buChar char="-"/>
            </a:pPr>
            <a:r>
              <a:rPr lang="en-US" sz="900" dirty="0">
                <a:latin typeface="Calibri" panose="020F0502020204030204" pitchFamily="34" charset="0"/>
              </a:rPr>
              <a:t>Manage NGP process</a:t>
            </a:r>
          </a:p>
          <a:p>
            <a:pPr marL="114300" lvl="0" indent="-114300">
              <a:buFontTx/>
              <a:buChar char="-"/>
            </a:pPr>
            <a:r>
              <a:rPr lang="en-US" sz="900" dirty="0">
                <a:latin typeface="Calibri" panose="020F0502020204030204" pitchFamily="34" charset="0"/>
              </a:rPr>
              <a:t>Affiliate fund liaison (</a:t>
            </a:r>
            <a:r>
              <a:rPr lang="en-US" sz="900" dirty="0" err="1">
                <a:latin typeface="Calibri" panose="020F0502020204030204" pitchFamily="34" charset="0"/>
              </a:rPr>
              <a:t>Siembra</a:t>
            </a:r>
            <a:r>
              <a:rPr lang="en-US" sz="900" dirty="0">
                <a:latin typeface="Calibri" panose="020F0502020204030204" pitchFamily="34" charset="0"/>
              </a:rPr>
              <a:t> Latinos) </a:t>
            </a:r>
          </a:p>
          <a:p>
            <a:pPr marL="114300" lvl="0" indent="-114300">
              <a:buFontTx/>
              <a:buChar char="-"/>
            </a:pPr>
            <a:endParaRPr lang="en-US" sz="900" dirty="0">
              <a:latin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24600" y="5047508"/>
            <a:ext cx="1981200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00" b="1" dirty="0">
                <a:latin typeface="Calibri" panose="020F0502020204030204" pitchFamily="34" charset="0"/>
              </a:rPr>
              <a:t>Karina Gutierrez-Barboza</a:t>
            </a:r>
          </a:p>
          <a:p>
            <a:pPr lvl="0" algn="ctr"/>
            <a:r>
              <a:rPr lang="en-US" sz="1000" b="1" dirty="0">
                <a:latin typeface="Calibri" panose="020F0502020204030204" pitchFamily="34" charset="0"/>
              </a:rPr>
              <a:t>Grants and Programs Coordinator</a:t>
            </a:r>
          </a:p>
          <a:p>
            <a:pPr marL="60325" lvl="0" indent="-60325"/>
            <a:r>
              <a:rPr lang="en-US" sz="900" dirty="0">
                <a:latin typeface="Calibri" panose="020F0502020204030204" pitchFamily="34" charset="0"/>
              </a:rPr>
              <a:t>- Grants data management and administration</a:t>
            </a:r>
          </a:p>
          <a:p>
            <a:pPr marL="60325" lvl="0" indent="-60325">
              <a:buFontTx/>
              <a:buChar char="-"/>
            </a:pPr>
            <a:r>
              <a:rPr lang="en-US" sz="900" dirty="0">
                <a:latin typeface="Calibri" panose="020F0502020204030204" pitchFamily="34" charset="0"/>
              </a:rPr>
              <a:t>Coordinate competitive grantmaking logistics and facilitate internal and external communication </a:t>
            </a:r>
          </a:p>
          <a:p>
            <a:pPr marL="60325" lvl="0" indent="-60325">
              <a:buFontTx/>
              <a:buChar char="-"/>
            </a:pPr>
            <a:r>
              <a:rPr lang="en-US" sz="900" dirty="0">
                <a:latin typeface="Calibri" panose="020F0502020204030204" pitchFamily="34" charset="0"/>
              </a:rPr>
              <a:t>Manage Salinas conference room, coordination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AEEA0C-1883-4AD4-898C-B7679453584D}"/>
              </a:ext>
            </a:extLst>
          </p:cNvPr>
          <p:cNvSpPr txBox="1"/>
          <p:nvPr/>
        </p:nvSpPr>
        <p:spPr>
          <a:xfrm>
            <a:off x="6553200" y="1143000"/>
            <a:ext cx="2057400" cy="946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GRANT PROGRAMS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CI: Community Impact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NGP: Neighborhood Grants Program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OPP: Opportunity Grants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OD: Organizational Development</a:t>
            </a:r>
          </a:p>
          <a:p>
            <a:endParaRPr lang="en-US" sz="10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sicOrgCha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366EC32-E1AF-41E4-9678-CB0A946752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BasicOrgChart</Template>
  <TotalTime>0</TotalTime>
  <Words>354</Words>
  <Application>Microsoft Office PowerPoint</Application>
  <PresentationFormat>On-screen Show (4:3)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Constantia</vt:lpstr>
      <vt:lpstr>BasicOrgChart</vt:lpstr>
      <vt:lpstr>Grants and Programs Department (6/1/2019)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2015-05-13T22:32:02Z</dcterms:created>
  <dcterms:modified xsi:type="dcterms:W3CDTF">2019-08-01T23:16:55Z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TC100854819990</vt:lpwstr>
  </property>
</Properties>
</file>