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4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123" autoAdjust="0"/>
  </p:normalViewPr>
  <p:slideViewPr>
    <p:cSldViewPr snapToGrid="0">
      <p:cViewPr varScale="1">
        <p:scale>
          <a:sx n="67" d="100"/>
          <a:sy n="67" d="100"/>
        </p:scale>
        <p:origin x="8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6CBDC-DBA9-4242-A7D9-5E395E70D6E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CFF60-22D6-40A6-8AC0-093A11634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6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7135C7-BDED-4A17-84D7-162C8B6AE0F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280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7135C7-BDED-4A17-84D7-162C8B6AE0F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536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7135C7-BDED-4A17-84D7-162C8B6AE0F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21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423648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1095663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41483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348706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395551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559201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7486665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00772173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911470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9950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6834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4/24/2018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88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209800" y="1765300"/>
            <a:ext cx="7772400" cy="1780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>
              <a:latin typeface="Candara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086100" y="3008305"/>
            <a:ext cx="6400800" cy="147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1B6FD"/>
              </a:buClr>
            </a:pPr>
            <a:endParaRPr lang="en-US" dirty="0">
              <a:latin typeface="Candar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2FB569E-ADA8-4FB6-93A7-31BDC0681DE8}"/>
              </a:ext>
            </a:extLst>
          </p:cNvPr>
          <p:cNvSpPr/>
          <p:nvPr/>
        </p:nvSpPr>
        <p:spPr>
          <a:xfrm>
            <a:off x="642730" y="823091"/>
            <a:ext cx="109065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288662-307D-4D7A-AD66-E2BAFD2DD53B}"/>
              </a:ext>
            </a:extLst>
          </p:cNvPr>
          <p:cNvSpPr/>
          <p:nvPr/>
        </p:nvSpPr>
        <p:spPr>
          <a:xfrm>
            <a:off x="3048000" y="-24455556"/>
            <a:ext cx="6096000" cy="729430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/>
              <a:t>Donor Involvement and Privacy</a:t>
            </a:r>
          </a:p>
          <a:p>
            <a:r>
              <a:rPr lang="en-US" dirty="0"/>
              <a:t>Donor involvement</a:t>
            </a:r>
          </a:p>
          <a:p>
            <a:endParaRPr lang="en-US" dirty="0"/>
          </a:p>
          <a:p>
            <a:r>
              <a:rPr lang="en-US" dirty="0"/>
              <a:t>Donor recommends grants to qualified non-profits.  Grants are approved by NCCF.</a:t>
            </a:r>
          </a:p>
          <a:p>
            <a:endParaRPr lang="en-US" dirty="0"/>
          </a:p>
          <a:p>
            <a:r>
              <a:rPr lang="en-US" dirty="0"/>
              <a:t>Donor recommends grants to qualified nonprofits.  Grants are approved by trustees of the gift fund.</a:t>
            </a:r>
          </a:p>
          <a:p>
            <a:endParaRPr lang="en-US" dirty="0"/>
          </a:p>
          <a:p>
            <a:r>
              <a:rPr lang="en-US" dirty="0"/>
              <a:t>Donor appoints initial board of a non-profit corporation.  Board controls investment and grantmaking.</a:t>
            </a:r>
          </a:p>
          <a:p>
            <a:endParaRPr lang="en-US" dirty="0"/>
          </a:p>
          <a:p>
            <a:r>
              <a:rPr lang="en-US" dirty="0"/>
              <a:t>If organized as a trust, donor designates trustee to control these functions.</a:t>
            </a:r>
          </a:p>
          <a:p>
            <a:endParaRPr lang="en-US" dirty="0"/>
          </a:p>
          <a:p>
            <a:r>
              <a:rPr lang="en-US" dirty="0"/>
              <a:t>Privacy and confidentiality</a:t>
            </a:r>
          </a:p>
          <a:p>
            <a:endParaRPr lang="en-US" dirty="0"/>
          </a:p>
          <a:p>
            <a:r>
              <a:rPr lang="en-US" dirty="0"/>
              <a:t>Fund may be named or anonymous.  Contribution information may be kept confidential.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Detailed public disclosure annually from posting of IRS 990PF on Internet.</a:t>
            </a:r>
          </a:p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8F204B9-FF29-4341-95ED-ABCD883D7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159534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6646">
                  <a:extLst>
                    <a:ext uri="{9D8B030D-6E8A-4147-A177-3AD203B41FA5}">
                      <a16:colId xmlns:a16="http://schemas.microsoft.com/office/drawing/2014/main" val="155922290"/>
                    </a:ext>
                  </a:extLst>
                </a:gridCol>
                <a:gridCol w="3237677">
                  <a:extLst>
                    <a:ext uri="{9D8B030D-6E8A-4147-A177-3AD203B41FA5}">
                      <a16:colId xmlns:a16="http://schemas.microsoft.com/office/drawing/2014/main" val="582937003"/>
                    </a:ext>
                  </a:extLst>
                </a:gridCol>
                <a:gridCol w="3237677">
                  <a:extLst>
                    <a:ext uri="{9D8B030D-6E8A-4147-A177-3AD203B41FA5}">
                      <a16:colId xmlns:a16="http://schemas.microsoft.com/office/drawing/2014/main" val="1952893228"/>
                    </a:ext>
                  </a:extLst>
                </a:gridCol>
              </a:tblGrid>
              <a:tr h="3657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CFMC Donor Advised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Commercial Funds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01791"/>
                  </a:ext>
                </a:extLst>
              </a:tr>
              <a:tr h="36577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Effective Gift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$5,000-$10,000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616390"/>
                  </a:ext>
                </a:extLst>
              </a:tr>
              <a:tr h="3139564">
                <a:tc>
                  <a:txBody>
                    <a:bodyPr/>
                    <a:lstStyle/>
                    <a:p>
                      <a:r>
                        <a:rPr lang="en-US" dirty="0"/>
                        <a:t>Grantmaking support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philanthropic services staff with local expertise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grantmaking support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due diligence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vision and strategy development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succession planning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personalized checks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marketing</a:t>
                      </a:r>
                      <a:endParaRPr lang="en-US" sz="1600" b="1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466113"/>
                  </a:ext>
                </a:extLst>
              </a:tr>
              <a:tr h="365774">
                <a:tc>
                  <a:txBody>
                    <a:bodyPr/>
                    <a:lstStyle/>
                    <a:p>
                      <a:r>
                        <a:rPr lang="en-US" dirty="0"/>
                        <a:t>International Grantmaking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4180"/>
                  </a:ext>
                </a:extLst>
              </a:tr>
              <a:tr h="1188767">
                <a:tc>
                  <a:txBody>
                    <a:bodyPr/>
                    <a:lstStyle/>
                    <a:p>
                      <a:r>
                        <a:rPr lang="en-US" dirty="0"/>
                        <a:t>Investment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Pooled with $189M portfolio- offering three investment options or may select outside managers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Maintain control over investments. Invested as its own entity.  Diversification is based on asset size.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075800"/>
                  </a:ext>
                </a:extLst>
              </a:tr>
              <a:tr h="1432346">
                <a:tc>
                  <a:txBody>
                    <a:bodyPr/>
                    <a:lstStyle/>
                    <a:p>
                      <a:r>
                        <a:rPr lang="en-US" dirty="0"/>
                        <a:t>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1.25% for the first $1 million; 1% for amounts between $1 million and $3 million; and, .50% for amounts over $3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.05%- 1%</a:t>
                      </a:r>
                    </a:p>
                    <a:p>
                      <a:r>
                        <a:rPr lang="en-US" dirty="0"/>
                        <a:t>Fund fees increase with investment options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211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4921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209800" y="1765300"/>
            <a:ext cx="7772400" cy="1780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>
              <a:latin typeface="Candara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086100" y="3008305"/>
            <a:ext cx="6400800" cy="147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1B6FD"/>
              </a:buClr>
            </a:pPr>
            <a:endParaRPr lang="en-US" dirty="0">
              <a:latin typeface="Candar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80248"/>
            <a:ext cx="12192000" cy="14777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45707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4690241-19A5-463D-AC86-8F95133A83CC}"/>
              </a:ext>
            </a:extLst>
          </p:cNvPr>
          <p:cNvSpPr/>
          <p:nvPr/>
        </p:nvSpPr>
        <p:spPr>
          <a:xfrm>
            <a:off x="642937" y="800100"/>
            <a:ext cx="107727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Personalized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Establishing Fund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 with staff to develop philanthropic vision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 set goals for fund, both present and future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 involve family, next generations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Option to personalize checks with fund name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Individualized grant letters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Staff will research tailored funding opportunities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CFMC donor education and special events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Local knowledge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Knowledge about Monterey County: need, non-profits and new/ emerging 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Site Visits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Co-Investment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186759327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209800" y="1765300"/>
            <a:ext cx="7772400" cy="1780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>
              <a:latin typeface="Candara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086100" y="3008305"/>
            <a:ext cx="6400800" cy="147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1B6FD"/>
              </a:buClr>
            </a:pPr>
            <a:endParaRPr lang="en-US" dirty="0">
              <a:latin typeface="Candar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43562"/>
            <a:ext cx="12192000" cy="12144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45707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66FE9F0-43F0-4384-9FD3-A59FC96726A5}"/>
              </a:ext>
            </a:extLst>
          </p:cNvPr>
          <p:cNvSpPr/>
          <p:nvPr/>
        </p:nvSpPr>
        <p:spPr>
          <a:xfrm>
            <a:off x="857250" y="942975"/>
            <a:ext cx="1054417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Stewardship of Assets and Donor Intent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Three investment options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Investment Committee / Consultant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Donor Recommended Investment Management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Tasked with both growing endowment and grantmaking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Donor Intent: Can choose to leave fund with CFMC to benefit specific organizations or interest areas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intent will be honored in perpetuity. Any changes will be approved by our active decision making board.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Fees benefit your local community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CFMC one of few countywide orgs that can organize community initiatives, convenings and collaborations, such as addressing homelessness or coordinating disaster relief efforts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Center for Nonprofit Excellence: provides training and resources to help nonprofits think strategically and function more effectively.  Sustainability.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Support staff salaries, people that live here, goes into local economy rather than an office located elsewhere</a:t>
            </a:r>
          </a:p>
        </p:txBody>
      </p:sp>
    </p:spTree>
    <p:extLst>
      <p:ext uri="{BB962C8B-B14F-4D97-AF65-F5344CB8AC3E}">
        <p14:creationId xmlns:p14="http://schemas.microsoft.com/office/powerpoint/2010/main" val="3190535476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419</Words>
  <Application>Microsoft Office PowerPoint</Application>
  <PresentationFormat>Widescreen</PresentationFormat>
  <Paragraphs>73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Candara</vt:lpstr>
      <vt:lpstr>Symbol</vt:lpstr>
      <vt:lpstr>Wingdings</vt:lpstr>
      <vt:lpstr>Waveform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Dawson</dc:creator>
  <cp:lastModifiedBy>Christine Dawson</cp:lastModifiedBy>
  <cp:revision>15</cp:revision>
  <dcterms:created xsi:type="dcterms:W3CDTF">2017-04-24T23:05:19Z</dcterms:created>
  <dcterms:modified xsi:type="dcterms:W3CDTF">2018-04-24T18:30:52Z</dcterms:modified>
</cp:coreProperties>
</file>