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6" r:id="rId3"/>
    <p:sldId id="418" r:id="rId4"/>
    <p:sldId id="417" r:id="rId5"/>
    <p:sldId id="415" r:id="rId6"/>
    <p:sldId id="407" r:id="rId7"/>
    <p:sldId id="388" r:id="rId8"/>
    <p:sldId id="401" r:id="rId9"/>
    <p:sldId id="394" r:id="rId10"/>
    <p:sldId id="342" r:id="rId11"/>
    <p:sldId id="353" r:id="rId12"/>
    <p:sldId id="404" r:id="rId13"/>
    <p:sldId id="403" r:id="rId14"/>
    <p:sldId id="411" r:id="rId15"/>
    <p:sldId id="363" r:id="rId16"/>
    <p:sldId id="408" r:id="rId17"/>
    <p:sldId id="370" r:id="rId18"/>
    <p:sldId id="389" r:id="rId19"/>
    <p:sldId id="376" r:id="rId20"/>
    <p:sldId id="398" r:id="rId21"/>
    <p:sldId id="409" r:id="rId22"/>
    <p:sldId id="380" r:id="rId23"/>
    <p:sldId id="349" r:id="rId24"/>
    <p:sldId id="416" r:id="rId25"/>
    <p:sldId id="419" r:id="rId26"/>
    <p:sldId id="414" r:id="rId27"/>
    <p:sldId id="413" r:id="rId2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Drezner" initials="JD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53B"/>
    <a:srgbClr val="FF6600"/>
    <a:srgbClr val="FF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052" autoAdjust="0"/>
    <p:restoredTop sz="91774" autoAdjust="0"/>
  </p:normalViewPr>
  <p:slideViewPr>
    <p:cSldViewPr>
      <p:cViewPr varScale="1">
        <p:scale>
          <a:sx n="87" d="100"/>
          <a:sy n="87" d="100"/>
        </p:scale>
        <p:origin x="9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84778530858562"/>
          <c:y val="1.3888886357377086E-2"/>
          <c:w val="0.87275690315650289"/>
          <c:h val="0.549730335244849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Sheet1!$N$3:$N$8</c:f>
              <c:strCache>
                <c:ptCount val="6"/>
                <c:pt idx="0">
                  <c:v>Immediate Relief</c:v>
                </c:pt>
                <c:pt idx="1">
                  <c:v>Translation Services</c:v>
                </c:pt>
                <c:pt idx="2">
                  <c:v>Equipment</c:v>
                </c:pt>
                <c:pt idx="3">
                  <c:v>Infrastructure</c:v>
                </c:pt>
                <c:pt idx="4">
                  <c:v>Artisan Food Producers</c:v>
                </c:pt>
                <c:pt idx="5">
                  <c:v>Tree and Debris Removal</c:v>
                </c:pt>
              </c:strCache>
            </c:strRef>
          </c:cat>
          <c:val>
            <c:numRef>
              <c:f>Sheet1!$O$3:$O$8</c:f>
              <c:numCache>
                <c:formatCode>_("$"* #,##0.00_);_("$"* \(#,##0.00\);_("$"* "-"??_);_(@_)</c:formatCode>
                <c:ptCount val="6"/>
                <c:pt idx="0">
                  <c:v>95306.72</c:v>
                </c:pt>
                <c:pt idx="1">
                  <c:v>20</c:v>
                </c:pt>
                <c:pt idx="2">
                  <c:v>54756.4</c:v>
                </c:pt>
                <c:pt idx="3">
                  <c:v>241353</c:v>
                </c:pt>
                <c:pt idx="4">
                  <c:v>24610</c:v>
                </c:pt>
                <c:pt idx="5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84-46D1-BBF3-0EBA536249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1382600"/>
        <c:axId val="312393640"/>
      </c:barChart>
      <c:catAx>
        <c:axId val="211382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2393640"/>
        <c:crosses val="autoZero"/>
        <c:auto val="1"/>
        <c:lblAlgn val="ctr"/>
        <c:lblOffset val="100"/>
        <c:noMultiLvlLbl val="0"/>
      </c:catAx>
      <c:valAx>
        <c:axId val="312393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211382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73" y="2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/>
          <a:lstStyle>
            <a:lvl1pPr algn="r">
              <a:defRPr sz="1200"/>
            </a:lvl1pPr>
          </a:lstStyle>
          <a:p>
            <a:fld id="{4C82C399-DF5B-4C95-9B0B-1F0E4946B699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4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3" y="8829824"/>
            <a:ext cx="3037627" cy="464980"/>
          </a:xfrm>
          <a:prstGeom prst="rect">
            <a:avLst/>
          </a:prstGeom>
        </p:spPr>
        <p:txBody>
          <a:bodyPr vert="horz" lIns="92104" tIns="46051" rIns="92104" bIns="46051" rtlCol="0" anchor="b"/>
          <a:lstStyle>
            <a:lvl1pPr algn="r">
              <a:defRPr sz="1200"/>
            </a:lvl1pPr>
          </a:lstStyle>
          <a:p>
            <a:fld id="{2C5D6AB0-5B7B-4A19-BEA3-24458BCDA4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92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/>
          <a:lstStyle>
            <a:lvl1pPr algn="r">
              <a:defRPr sz="1200"/>
            </a:lvl1pPr>
          </a:lstStyle>
          <a:p>
            <a:fld id="{508EB350-AFE8-4F34-AD4D-D28C7120D3C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1" rIns="93163" bIns="465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3" tIns="46581" rIns="93163" bIns="46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</p:spPr>
        <p:txBody>
          <a:bodyPr vert="horz" lIns="93163" tIns="46581" rIns="93163" bIns="46581" rtlCol="0" anchor="b"/>
          <a:lstStyle>
            <a:lvl1pPr algn="r">
              <a:defRPr sz="1200"/>
            </a:lvl1pPr>
          </a:lstStyle>
          <a:p>
            <a:fld id="{557135C7-BDED-4A17-84D7-162C8B6A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97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1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1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02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32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52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40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7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2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23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LLA suggestion to add “Affordable Housing Work” somewhere on the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06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update chart.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85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18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135C7-BDED-4A17-84D7-162C8B6AE0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58313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1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313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48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0839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58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74648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786049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836095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933776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91916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977193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48441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1127364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804493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9435036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1/20/2018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0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599" y="2946400"/>
            <a:ext cx="4648200" cy="1473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CFMC Board Retreat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January 20, 2018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419600"/>
            <a:ext cx="6677526" cy="18288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1100" y="228600"/>
            <a:ext cx="7315199" cy="2245551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6600"/>
                </a:solidFill>
              </a:rPr>
              <a:t>2017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Year In Review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9" y="4975592"/>
            <a:ext cx="3202081" cy="1767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255"/>
            <a:ext cx="7863840" cy="5486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SCHOLARSHIPS - COLLEGE FUTURES 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447800"/>
            <a:ext cx="9144000" cy="4876799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ü"/>
            </a:pPr>
            <a:endParaRPr lang="en-US" sz="3600" b="1" dirty="0"/>
          </a:p>
          <a:p>
            <a:pPr marL="0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029805"/>
            <a:ext cx="6858000" cy="4788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sz="3000" dirty="0"/>
              <a:t>Continued partnership with the College Futures Foundation and CSUMB to provide need-based scholarships to low-income, first generation students  </a:t>
            </a:r>
          </a:p>
          <a:p>
            <a:pPr lvl="0"/>
            <a:r>
              <a:rPr lang="en-US" sz="3000" dirty="0"/>
              <a:t>2017: 65 Scholarships totaling $260,000</a:t>
            </a:r>
          </a:p>
          <a:p>
            <a:pPr lvl="0"/>
            <a:r>
              <a:rPr lang="en-US" sz="3000" dirty="0"/>
              <a:t>New online scholarship system</a:t>
            </a:r>
          </a:p>
          <a:p>
            <a:pPr lvl="0"/>
            <a:r>
              <a:rPr lang="en-US" sz="3000" dirty="0"/>
              <a:t>Over 500 students attended workshops in fall 2017</a:t>
            </a:r>
          </a:p>
          <a:p>
            <a:pPr lvl="0"/>
            <a:r>
              <a:rPr lang="en-US" sz="3000" dirty="0"/>
              <a:t>Received 3-year grant to fund advising in Greenfield and King City middle and high schools (Giannini Fund)</a:t>
            </a:r>
          </a:p>
          <a:p>
            <a:pPr marL="0" lvl="0" indent="0">
              <a:buNone/>
            </a:pPr>
            <a:r>
              <a:rPr lang="en-US" sz="2800" dirty="0"/>
              <a:t>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21C4C-83C3-4CE0-86D4-A21D7753C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145" y="4362450"/>
            <a:ext cx="20002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8744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10585"/>
            <a:ext cx="3200400" cy="2135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4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CENTER FOR NONPROFIT EXCELLENCE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29102"/>
            <a:ext cx="7262268" cy="4533497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80000"/>
              </a:lnSpc>
            </a:pPr>
            <a:r>
              <a:rPr lang="en-US" sz="2800" dirty="0"/>
              <a:t>Served 201 organizations overall </a:t>
            </a:r>
            <a:br>
              <a:rPr lang="en-US" sz="2800" dirty="0"/>
            </a:br>
            <a:r>
              <a:rPr lang="en-US" sz="2800" dirty="0"/>
              <a:t>(39 had 3 or more contacts with CNE)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800" dirty="0"/>
              <a:t>220 people attended workshops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800" dirty="0"/>
              <a:t>Graduated 8th LEAD Institute and conducted LEAD Alumni research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800" dirty="0"/>
              <a:t>Convened nonprofits on immigration &amp; deportation concerns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sz="2800" dirty="0"/>
              <a:t>Implemented CNE evaluation system, including 1st annual Nonprofit Survey</a:t>
            </a:r>
          </a:p>
          <a:p>
            <a:pPr marL="342900" lvl="1" indent="-342900">
              <a:lnSpc>
                <a:spcPct val="80000"/>
              </a:lnSpc>
            </a:pPr>
            <a:endParaRPr lang="en-US" sz="2800" dirty="0"/>
          </a:p>
          <a:p>
            <a:pPr marL="342900" lvl="1" indent="-342900">
              <a:lnSpc>
                <a:spcPct val="80000"/>
              </a:lnSpc>
            </a:pPr>
            <a:endParaRPr lang="en-US" sz="2800" dirty="0"/>
          </a:p>
          <a:p>
            <a:pPr lvl="1">
              <a:buFont typeface="Wingdings" pitchFamily="2" charset="2"/>
              <a:buChar char="ü"/>
            </a:pPr>
            <a:endParaRPr lang="en-US" b="1" dirty="0"/>
          </a:p>
          <a:p>
            <a:pPr lvl="1">
              <a:buFont typeface="Wingdings" pitchFamily="2" charset="2"/>
              <a:buChar char="ü"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48" y="5085227"/>
            <a:ext cx="1371600" cy="165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02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PHILANTHROPIC LEADERSHIP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08" y="1066800"/>
            <a:ext cx="8610600" cy="5029200"/>
          </a:xfrm>
        </p:spPr>
        <p:txBody>
          <a:bodyPr>
            <a:noAutofit/>
          </a:bodyPr>
          <a:lstStyle/>
          <a:p>
            <a:pPr marL="342900" lvl="1" indent="-342900"/>
            <a:r>
              <a:rPr lang="en-US" sz="2800" dirty="0"/>
              <a:t>$47.58 Million in gifts </a:t>
            </a:r>
            <a:br>
              <a:rPr lang="en-US" sz="2800" dirty="0"/>
            </a:br>
            <a:r>
              <a:rPr lang="en-US" sz="2800" dirty="0"/>
              <a:t>(including de </a:t>
            </a:r>
            <a:r>
              <a:rPr lang="en-US" sz="2800" dirty="0" err="1"/>
              <a:t>Guigne</a:t>
            </a:r>
            <a:r>
              <a:rPr lang="en-US" sz="2800" dirty="0"/>
              <a:t> gift of real estate)</a:t>
            </a:r>
          </a:p>
          <a:p>
            <a:pPr marL="342900" lvl="1" indent="-342900"/>
            <a:r>
              <a:rPr lang="en-US" sz="2800" dirty="0"/>
              <a:t>Facilitated $8,940,827 million in 831 grants from DAFs (including </a:t>
            </a:r>
            <a:r>
              <a:rPr lang="en-US" sz="2800" dirty="0" err="1"/>
              <a:t>interfund</a:t>
            </a:r>
            <a:r>
              <a:rPr lang="en-US" sz="2800" dirty="0"/>
              <a:t> transfers)</a:t>
            </a:r>
          </a:p>
          <a:p>
            <a:pPr marL="342900" lvl="1" indent="-342900"/>
            <a:r>
              <a:rPr lang="en-US" sz="2800" dirty="0"/>
              <a:t>Grew Legacy Society to 212 members         </a:t>
            </a:r>
          </a:p>
          <a:p>
            <a:pPr marL="342900" lvl="1" indent="-342900"/>
            <a:r>
              <a:rPr lang="en-US" sz="2800" dirty="0"/>
              <a:t>Started 6 Charitable Remainder Trusts (CRTs)</a:t>
            </a:r>
          </a:p>
          <a:p>
            <a:pPr marL="342900" lvl="1" indent="-342900"/>
            <a:r>
              <a:rPr lang="en-US" sz="2800" dirty="0"/>
              <a:t>Started 4 Charitable Gift Annuities  (CGAs)</a:t>
            </a:r>
          </a:p>
          <a:p>
            <a:pPr marL="342900" lvl="1" indent="-342900"/>
            <a:r>
              <a:rPr lang="en-US" sz="2800" dirty="0"/>
              <a:t>Increased number of complex gifts  </a:t>
            </a:r>
          </a:p>
          <a:p>
            <a:pPr marL="342900" lvl="1" indent="-342900"/>
            <a:r>
              <a:rPr lang="en-US" sz="2800" dirty="0"/>
              <a:t>Grew relationships with other funding partners $1.52 million invested from private foundations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9850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PHILANTHROPIC LEADERSHIP 2017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08" y="990600"/>
            <a:ext cx="8610600" cy="5392271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Launched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Siembra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Latinos Fund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Held 4 Donor Education Events 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DAF Co-Investment totaled $215,817 (20 funds)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Joined National Center for Family Philanthropy 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Provided the CFMC Professional Advisor </a:t>
            </a:r>
          </a:p>
          <a:p>
            <a:pPr marL="0" lvl="1" indent="0">
              <a:buClr>
                <a:srgbClr val="0F6FC6"/>
              </a:buClr>
              <a:buNone/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Council with philanthropic resources,</a:t>
            </a:r>
          </a:p>
          <a:p>
            <a:pPr marL="0" lvl="1" indent="0">
              <a:buClr>
                <a:srgbClr val="0F6FC6"/>
              </a:buClr>
              <a:buNone/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education and stronger partnerships 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Implemented Carmel Realty Youth </a:t>
            </a:r>
            <a:b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Philanthropy Initiative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Record 59 new funds (vs 54 in 2016) </a:t>
            </a:r>
          </a:p>
          <a:p>
            <a:pPr marL="342900" lvl="1" indent="-342900">
              <a:buClr>
                <a:srgbClr val="0F6FC6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$35 MM Growth in Expectancies to $223 MM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6750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08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2017 NEW FUND BREAKDOWN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7200" y="743296"/>
            <a:ext cx="7620000" cy="5748618"/>
          </a:xfrm>
        </p:spPr>
        <p:txBody>
          <a:bodyPr>
            <a:normAutofit/>
          </a:bodyPr>
          <a:lstStyle/>
          <a:p>
            <a:pPr lvl="3"/>
            <a:endParaRPr lang="en-US" sz="2400" dirty="0">
              <a:highlight>
                <a:srgbClr val="FFFF00"/>
              </a:highlight>
            </a:endParaRPr>
          </a:p>
          <a:p>
            <a:pPr lvl="3"/>
            <a:r>
              <a:rPr lang="en-US" sz="3200" dirty="0"/>
              <a:t>Donor Advised: 32 </a:t>
            </a:r>
          </a:p>
          <a:p>
            <a:pPr lvl="3"/>
            <a:r>
              <a:rPr lang="en-US" sz="3200" dirty="0"/>
              <a:t>Agency: 7</a:t>
            </a:r>
          </a:p>
          <a:p>
            <a:pPr lvl="3"/>
            <a:r>
              <a:rPr lang="en-US" sz="3200" dirty="0"/>
              <a:t>Scholarship: 7 </a:t>
            </a:r>
          </a:p>
          <a:p>
            <a:pPr lvl="3"/>
            <a:r>
              <a:rPr lang="en-US" sz="3200" dirty="0"/>
              <a:t>Designated: 2</a:t>
            </a:r>
          </a:p>
          <a:p>
            <a:pPr lvl="3"/>
            <a:r>
              <a:rPr lang="en-US" sz="3200" dirty="0"/>
              <a:t>Field of Interest: 1</a:t>
            </a:r>
          </a:p>
          <a:p>
            <a:pPr lvl="3"/>
            <a:r>
              <a:rPr lang="en-US" sz="3200" dirty="0"/>
              <a:t>General Endowment: 10</a:t>
            </a:r>
          </a:p>
          <a:p>
            <a:pPr marL="1371600" lvl="3" indent="0">
              <a:buNone/>
            </a:pPr>
            <a:r>
              <a:rPr lang="en-US" sz="2800" dirty="0"/>
              <a:t>			</a:t>
            </a:r>
            <a:r>
              <a:rPr lang="en-US" sz="4400" dirty="0">
                <a:solidFill>
                  <a:srgbClr val="0070C0"/>
                </a:solidFill>
              </a:rPr>
              <a:t>2017: 59</a:t>
            </a:r>
          </a:p>
          <a:p>
            <a:pPr marL="1371600" lvl="3" indent="0">
              <a:buNone/>
            </a:pPr>
            <a:r>
              <a:rPr lang="en-US" sz="4400" dirty="0">
                <a:solidFill>
                  <a:srgbClr val="0070C0"/>
                </a:solidFill>
              </a:rPr>
              <a:t>      Total Funds: 495</a:t>
            </a:r>
          </a:p>
          <a:p>
            <a:endParaRPr lang="en-US" dirty="0"/>
          </a:p>
        </p:txBody>
      </p:sp>
      <p:pic>
        <p:nvPicPr>
          <p:cNvPr id="5" name="Picture 4" descr="A person sitting at a table with a computer and smiling at the camera&#10;&#10;Description generated with very high confidence">
            <a:extLst>
              <a:ext uri="{FF2B5EF4-FFF2-40B4-BE49-F238E27FC236}">
                <a16:creationId xmlns:a16="http://schemas.microsoft.com/office/drawing/2014/main" id="{77B65BBE-A6C8-4B65-B340-0A66FE7D9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65" y="3429000"/>
            <a:ext cx="245173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087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65760"/>
            <a:ext cx="8382000" cy="5486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MONTEREY COUNTY GIVES!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81667"/>
            <a:ext cx="7783945" cy="4953000"/>
          </a:xfrm>
          <a:ln>
            <a:noFill/>
          </a:ln>
        </p:spPr>
        <p:txBody>
          <a:bodyPr>
            <a:normAutofit fontScale="55000" lnSpcReduction="20000"/>
          </a:bodyPr>
          <a:lstStyle/>
          <a:p>
            <a:pPr marL="342900" lvl="1" indent="-342900">
              <a:spcAft>
                <a:spcPts val="600"/>
              </a:spcAft>
            </a:pPr>
            <a:r>
              <a:rPr lang="en-US" sz="5100" dirty="0"/>
              <a:t>Record $4.87 million raised </a:t>
            </a:r>
            <a:br>
              <a:rPr lang="en-US" sz="5100" dirty="0"/>
            </a:br>
            <a:r>
              <a:rPr lang="en-US" sz="5100" dirty="0"/>
              <a:t>increase of 32% ($3.65 million in 2017)  </a:t>
            </a:r>
          </a:p>
          <a:p>
            <a:pPr marL="342900" lvl="1" indent="-342900">
              <a:spcAft>
                <a:spcPts val="600"/>
              </a:spcAft>
            </a:pPr>
            <a:r>
              <a:rPr lang="en-US" sz="5100" dirty="0"/>
              <a:t>Record match - $450,000 up from 350,010</a:t>
            </a:r>
          </a:p>
          <a:p>
            <a:pPr marL="342900" lvl="1" indent="-342900"/>
            <a:r>
              <a:rPr lang="en-US" sz="5100" dirty="0"/>
              <a:t>Record challenge grants – $850,173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sz="5100" dirty="0"/>
              <a:t>	increase of 80% ($471,642 in 2017)</a:t>
            </a:r>
          </a:p>
          <a:p>
            <a:pPr marL="342900" lvl="1" indent="-342900"/>
            <a:r>
              <a:rPr lang="en-US" sz="5100" dirty="0"/>
              <a:t>Record 4,725 donors </a:t>
            </a:r>
          </a:p>
          <a:p>
            <a:pPr marL="0" lvl="1" indent="0">
              <a:buNone/>
            </a:pPr>
            <a:endParaRPr lang="en-US" sz="5100" dirty="0"/>
          </a:p>
          <a:p>
            <a:pPr marL="0" lvl="1" indent="0">
              <a:buNone/>
            </a:pPr>
            <a:br>
              <a:rPr lang="en-US" sz="5100" dirty="0"/>
            </a:br>
            <a:endParaRPr lang="en-US" sz="51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marL="237744" lvl="2" indent="0">
              <a:buNone/>
            </a:pPr>
            <a:br>
              <a:rPr lang="en-US" sz="2800" b="1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61114"/>
            <a:ext cx="5747988" cy="1158686"/>
          </a:xfrm>
          <a:prstGeom prst="rect">
            <a:avLst/>
          </a:prstGeom>
        </p:spPr>
      </p:pic>
      <p:pic>
        <p:nvPicPr>
          <p:cNvPr id="7" name="Picture 6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A008B5EB-F703-4ECD-B6E1-313093D45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958167"/>
            <a:ext cx="2667000" cy="2899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5818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863840" cy="5486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AFFILIATE FUNDS 2017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447800"/>
            <a:ext cx="9144000" cy="4876799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ü"/>
            </a:pPr>
            <a:endParaRPr lang="en-US" sz="3600" b="1" dirty="0"/>
          </a:p>
          <a:p>
            <a:pPr marL="0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371600"/>
            <a:ext cx="8652164" cy="548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sz="4500" dirty="0"/>
              <a:t>Created </a:t>
            </a:r>
            <a:r>
              <a:rPr lang="en-US" sz="4500" dirty="0" err="1"/>
              <a:t>Siembra</a:t>
            </a:r>
            <a:r>
              <a:rPr lang="en-US" sz="4500" dirty="0"/>
              <a:t> Latinos Fund</a:t>
            </a:r>
          </a:p>
          <a:p>
            <a:pPr marL="742950" lvl="2" indent="-342900"/>
            <a:r>
              <a:rPr lang="en-US" sz="4500" dirty="0"/>
              <a:t>Established Advisory Board</a:t>
            </a:r>
          </a:p>
          <a:p>
            <a:pPr marL="742950" lvl="2" indent="-342900"/>
            <a:r>
              <a:rPr lang="en-US" sz="4500" dirty="0"/>
              <a:t>$47,250 raised</a:t>
            </a:r>
          </a:p>
          <a:p>
            <a:pPr marL="400050" lvl="2" indent="0">
              <a:buNone/>
            </a:pPr>
            <a:endParaRPr lang="en-US" dirty="0"/>
          </a:p>
          <a:p>
            <a:pPr marL="342900" lvl="1" indent="-342900"/>
            <a:r>
              <a:rPr lang="en-US" sz="4500" dirty="0"/>
              <a:t>Northern Monterey County Foundation  </a:t>
            </a:r>
          </a:p>
          <a:p>
            <a:pPr marL="742950" lvl="2" indent="-342900"/>
            <a:r>
              <a:rPr lang="en-US" sz="4500" dirty="0"/>
              <a:t>Granted 24,000 in first year of grantmaking</a:t>
            </a:r>
          </a:p>
          <a:p>
            <a:pPr marL="742950" lvl="2" indent="-342900"/>
            <a:r>
              <a:rPr lang="en-US" sz="4500" dirty="0"/>
              <a:t>$251,000 raised/pledged through 2017</a:t>
            </a:r>
          </a:p>
          <a:p>
            <a:pPr marL="400050" lvl="2" indent="0">
              <a:buNone/>
            </a:pPr>
            <a:endParaRPr lang="en-US" sz="1600" dirty="0"/>
          </a:p>
          <a:p>
            <a:pPr marL="342900" lvl="1" indent="-342900"/>
            <a:r>
              <a:rPr lang="en-US" sz="4500" dirty="0"/>
              <a:t>Southern Monterey County Foundation</a:t>
            </a:r>
          </a:p>
          <a:p>
            <a:pPr marL="742950" lvl="2" indent="-342900"/>
            <a:r>
              <a:rPr lang="en-US" sz="4500" dirty="0"/>
              <a:t>Granted $20,000</a:t>
            </a:r>
          </a:p>
          <a:p>
            <a:pPr marL="742950" lvl="2" indent="-342900"/>
            <a:r>
              <a:rPr lang="en-US" sz="4500" dirty="0"/>
              <a:t>Granted over $72K since 2014</a:t>
            </a:r>
          </a:p>
          <a:p>
            <a:pPr marL="742950" lvl="2" indent="-342900"/>
            <a:r>
              <a:rPr lang="en-US" sz="4500" dirty="0"/>
              <a:t>$257,600 raised/pledged through 2017</a:t>
            </a:r>
            <a:br>
              <a:rPr lang="en-US" sz="3200" dirty="0"/>
            </a:br>
            <a:endParaRPr lang="en-US" sz="3200" dirty="0"/>
          </a:p>
          <a:p>
            <a:pPr lvl="1">
              <a:buFont typeface="Wingdings" pitchFamily="2" charset="2"/>
              <a:buChar char="ü"/>
            </a:pPr>
            <a:endParaRPr lang="en-US" sz="2800" b="1" dirty="0"/>
          </a:p>
          <a:p>
            <a:endParaRPr lang="en-US" dirty="0"/>
          </a:p>
        </p:txBody>
      </p:sp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870D5EC-8EA1-4C4F-A55E-A3C753FC4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93" y="0"/>
            <a:ext cx="311400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6164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08204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COMMUNICATIONS 2017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7924800" cy="4267200"/>
          </a:xfrm>
        </p:spPr>
        <p:txBody>
          <a:bodyPr>
            <a:normAutofit/>
          </a:bodyPr>
          <a:lstStyle/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Put a “Face on Philanthropy” through ad campaign featuring donor advisors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Stronger blog and content schedule 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Social media growth – hit 2,500 fans</a:t>
            </a:r>
            <a:endParaRPr lang="en-US" sz="3200" dirty="0">
              <a:highlight>
                <a:srgbClr val="FFFF00"/>
              </a:highlight>
            </a:endParaRP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Big Sur Relief social media </a:t>
            </a:r>
            <a:br>
              <a:rPr lang="en-US" sz="3200" dirty="0"/>
            </a:br>
            <a:r>
              <a:rPr lang="en-US" sz="3200" dirty="0"/>
              <a:t>response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New Planned Giving Guide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Updated Marketing Materials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</a:pPr>
            <a:endParaRPr lang="en-US" sz="3500" dirty="0"/>
          </a:p>
          <a:p>
            <a:pPr marL="301943" lvl="1" indent="0">
              <a:buNone/>
            </a:pPr>
            <a:endParaRPr lang="en-US" dirty="0"/>
          </a:p>
        </p:txBody>
      </p:sp>
      <p:pic>
        <p:nvPicPr>
          <p:cNvPr id="5" name="Picture 4" descr="A picture containing newspaper&#10;&#10;Description generated with high confidence">
            <a:extLst>
              <a:ext uri="{FF2B5EF4-FFF2-40B4-BE49-F238E27FC236}">
                <a16:creationId xmlns:a16="http://schemas.microsoft.com/office/drawing/2014/main" id="{596684B3-C42F-4E1D-8C8F-C2584723A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02" y="3590544"/>
            <a:ext cx="2068968" cy="326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1567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ORGANIZATIONAL EXCELLENCE 2017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Finance/Investment/Stewardship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9687"/>
            <a:ext cx="8153400" cy="4572000"/>
          </a:xfrm>
        </p:spPr>
        <p:txBody>
          <a:bodyPr>
            <a:normAutofit/>
          </a:bodyPr>
          <a:lstStyle/>
          <a:p>
            <a:r>
              <a:rPr lang="en-US" sz="3300" dirty="0"/>
              <a:t>Clean Audit</a:t>
            </a:r>
          </a:p>
          <a:p>
            <a:r>
              <a:rPr lang="en-US" sz="3300" dirty="0"/>
              <a:t>Reconfirmed Compliance for </a:t>
            </a:r>
            <a:br>
              <a:rPr lang="en-US" sz="3300" dirty="0"/>
            </a:br>
            <a:r>
              <a:rPr lang="en-US" sz="3300" dirty="0"/>
              <a:t>National Standards</a:t>
            </a:r>
          </a:p>
          <a:p>
            <a:r>
              <a:rPr lang="en-US" sz="3300" dirty="0"/>
              <a:t>Dental &amp; Vision Insurance </a:t>
            </a:r>
            <a:br>
              <a:rPr lang="en-US" sz="3300" dirty="0"/>
            </a:br>
            <a:r>
              <a:rPr lang="en-US" sz="3300" dirty="0"/>
              <a:t>Plan Upgrade</a:t>
            </a:r>
          </a:p>
          <a:p>
            <a:r>
              <a:rPr lang="en-US" sz="3300" dirty="0"/>
              <a:t>Increase in Recording </a:t>
            </a:r>
            <a:br>
              <a:rPr lang="en-US" sz="3300" dirty="0"/>
            </a:br>
            <a:r>
              <a:rPr lang="en-US" sz="3300" dirty="0"/>
              <a:t>of Complex Gifts</a:t>
            </a:r>
          </a:p>
          <a:p>
            <a:endParaRPr lang="en-US" dirty="0"/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7AF05FE-E068-4FCF-A81F-80B751513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36" y="2518438"/>
            <a:ext cx="1039931" cy="1047750"/>
          </a:xfrm>
          <a:prstGeom prst="rect">
            <a:avLst/>
          </a:prstGeom>
        </p:spPr>
      </p:pic>
      <p:pic>
        <p:nvPicPr>
          <p:cNvPr id="6" name="Picture 5" descr="A picture containing building, green, outdoor, old&#10;&#10;Description generated with very high confidence">
            <a:extLst>
              <a:ext uri="{FF2B5EF4-FFF2-40B4-BE49-F238E27FC236}">
                <a16:creationId xmlns:a16="http://schemas.microsoft.com/office/drawing/2014/main" id="{A27293CA-A5CE-4DBB-AEC6-96BE4A235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1621" y="4199068"/>
            <a:ext cx="3067050" cy="23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4612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TECHNOLOGY 2017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492214"/>
            <a:ext cx="8229600" cy="3581400"/>
          </a:xfrm>
        </p:spPr>
        <p:txBody>
          <a:bodyPr>
            <a:normAutofit lnSpcReduction="10000"/>
          </a:bodyPr>
          <a:lstStyle/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Upgraded operating system to Windows 10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Installed standing desks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Replaced 5 computers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Enhanced security software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Tech Team and ATG – Evaluates and plans for 2018 transition to cloud</a:t>
            </a:r>
          </a:p>
        </p:txBody>
      </p:sp>
      <p:pic>
        <p:nvPicPr>
          <p:cNvPr id="4" name="Picture 3" descr="... usar &quot;notebook&quot; (cuaderno), aunque es lo mismo, es cuestion de gusto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59" y="4800599"/>
            <a:ext cx="3130611" cy="2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3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934201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VISION &amp; MISSION </a:t>
            </a:r>
            <a:endParaRPr lang="en-US" sz="32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7924800" cy="5156200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en-US" sz="9600" dirty="0">
                <a:solidFill>
                  <a:srgbClr val="3B853B"/>
                </a:solidFill>
                <a:latin typeface="Gill Sans MT" panose="020B0502020104020203" pitchFamily="34" charset="0"/>
              </a:rPr>
              <a:t>Healthy, Safe, Vibrant Communities</a:t>
            </a:r>
          </a:p>
          <a:p>
            <a:pPr marL="0" lvl="0" indent="0">
              <a:buNone/>
            </a:pPr>
            <a:endParaRPr lang="en-US" sz="9600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marL="0" lvl="0" indent="0">
              <a:buNone/>
            </a:pPr>
            <a:r>
              <a:rPr lang="en-US" sz="9600" dirty="0">
                <a:solidFill>
                  <a:srgbClr val="0070C0"/>
                </a:solidFill>
                <a:latin typeface="Gill Sans MT" panose="020B0502020104020203" pitchFamily="34" charset="0"/>
              </a:rPr>
              <a:t>To inspire philanthropy and </a:t>
            </a:r>
            <a:br>
              <a:rPr lang="en-US" sz="9600" dirty="0">
                <a:solidFill>
                  <a:srgbClr val="0070C0"/>
                </a:solidFill>
                <a:latin typeface="Gill Sans MT" panose="020B0502020104020203" pitchFamily="34" charset="0"/>
              </a:rPr>
            </a:br>
            <a:r>
              <a:rPr lang="en-US" sz="9600" dirty="0">
                <a:solidFill>
                  <a:srgbClr val="0070C0"/>
                </a:solidFill>
                <a:latin typeface="Gill Sans MT" panose="020B0502020104020203" pitchFamily="34" charset="0"/>
              </a:rPr>
              <a:t>be a catalyst for strengthening communities throughout Monterey County</a:t>
            </a:r>
            <a:r>
              <a:rPr lang="en-US" sz="9600" dirty="0">
                <a:latin typeface="Gill Sans MT" panose="020B0502020104020203" pitchFamily="34" charset="0"/>
              </a:rPr>
              <a:t> </a:t>
            </a:r>
          </a:p>
          <a:p>
            <a:pPr marL="0" lvl="0" indent="0">
              <a:buNone/>
            </a:pPr>
            <a:endParaRPr lang="en-US" sz="960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sz="9800" dirty="0"/>
          </a:p>
        </p:txBody>
      </p:sp>
    </p:spTree>
    <p:extLst>
      <p:ext uri="{BB962C8B-B14F-4D97-AF65-F5344CB8AC3E}">
        <p14:creationId xmlns:p14="http://schemas.microsoft.com/office/powerpoint/2010/main" val="188961295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ADMINISTRATION 2017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1295400"/>
            <a:ext cx="8229600" cy="4495800"/>
          </a:xfrm>
        </p:spPr>
        <p:txBody>
          <a:bodyPr>
            <a:normAutofit/>
          </a:bodyPr>
          <a:lstStyle/>
          <a:p>
            <a:pPr marL="857250" lvl="1" indent="-342900">
              <a:lnSpc>
                <a:spcPct val="90000"/>
              </a:lnSpc>
            </a:pPr>
            <a:r>
              <a:rPr lang="en-US" sz="2800" dirty="0"/>
              <a:t>Nimble response to high volume of transactions for Women’s Fund, Big Sur </a:t>
            </a:r>
            <a:br>
              <a:rPr lang="en-US" sz="2800" dirty="0"/>
            </a:br>
            <a:r>
              <a:rPr lang="en-US" sz="2800" dirty="0"/>
              <a:t>Relief, MC Gives checks 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2800" dirty="0"/>
              <a:t>Key staff Additions: Mackenzie &amp; Minnie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2800" dirty="0"/>
              <a:t>Implemented new MC GIVES accounting process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2800" dirty="0"/>
              <a:t>Streamlined DA letter </a:t>
            </a:r>
            <a:br>
              <a:rPr lang="en-US" sz="2800" dirty="0"/>
            </a:br>
            <a:r>
              <a:rPr lang="en-US" sz="2800" dirty="0"/>
              <a:t>document retention, </a:t>
            </a:r>
            <a:br>
              <a:rPr lang="en-US" sz="2800" dirty="0"/>
            </a:br>
            <a:r>
              <a:rPr lang="en-US" sz="2800" dirty="0"/>
              <a:t>saving time and paper</a:t>
            </a:r>
          </a:p>
          <a:p>
            <a:pPr marL="857250" lvl="1" indent="-342900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7" name="Picture 6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C2A41070-A123-4814-9B04-7C110FCFA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69" y="4484914"/>
            <a:ext cx="2373086" cy="2373086"/>
          </a:xfrm>
          <a:prstGeom prst="rect">
            <a:avLst/>
          </a:prstGeom>
        </p:spPr>
      </p:pic>
      <p:pic>
        <p:nvPicPr>
          <p:cNvPr id="9" name="Picture 8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9593D0D4-67FF-44B1-8964-EDD1A2D91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84" y="4484914"/>
            <a:ext cx="2373086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6696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5296" y="322942"/>
            <a:ext cx="6781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3200" dirty="0">
                <a:solidFill>
                  <a:srgbClr val="0070C0"/>
                </a:solidFill>
              </a:rPr>
              <a:t>ORGANIZATIONAL EXCELLENCE 2017</a:t>
            </a:r>
            <a:endParaRPr lang="en-US" sz="3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188604" y="1524000"/>
            <a:ext cx="82296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342900">
              <a:lnSpc>
                <a:spcPct val="90000"/>
              </a:lnSpc>
            </a:pPr>
            <a:r>
              <a:rPr lang="en-US" sz="2800" dirty="0"/>
              <a:t>Installed new roof Garden Road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2800" dirty="0"/>
              <a:t>Green Team continued to improve </a:t>
            </a:r>
            <a:br>
              <a:rPr lang="en-US" sz="2800" dirty="0"/>
            </a:br>
            <a:r>
              <a:rPr lang="en-US" sz="2800" dirty="0"/>
              <a:t>carbon footprint awareness and practices</a:t>
            </a:r>
          </a:p>
          <a:p>
            <a:pPr marL="1257300" lvl="2" indent="-342900">
              <a:lnSpc>
                <a:spcPct val="90000"/>
              </a:lnSpc>
            </a:pPr>
            <a:r>
              <a:rPr lang="en-US" sz="2800" dirty="0"/>
              <a:t>Recycling, reusable containers, paper reduction</a:t>
            </a:r>
            <a:r>
              <a:rPr lang="en-US" sz="2600" dirty="0"/>
              <a:t> </a:t>
            </a:r>
          </a:p>
        </p:txBody>
      </p:sp>
      <p:pic>
        <p:nvPicPr>
          <p:cNvPr id="4" name="Picture 3" descr="A truck is parked on the side of a road&#10;&#10;Description generated with high confidence">
            <a:extLst>
              <a:ext uri="{FF2B5EF4-FFF2-40B4-BE49-F238E27FC236}">
                <a16:creationId xmlns:a16="http://schemas.microsoft.com/office/drawing/2014/main" id="{817DD759-52DB-4DFA-83A9-A4C2D1ECD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3505200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0516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BOARD DEVELOPMENT 2017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229600" cy="4648200"/>
          </a:xfrm>
        </p:spPr>
        <p:txBody>
          <a:bodyPr>
            <a:normAutofit/>
          </a:bodyPr>
          <a:lstStyle/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Michael Reid, Loren </a:t>
            </a:r>
            <a:r>
              <a:rPr lang="en-US" sz="3200" dirty="0" err="1"/>
              <a:t>Steck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/>
              <a:t>Abby Taylor-Silva, Jan Vanderbilt, </a:t>
            </a:r>
            <a:br>
              <a:rPr lang="en-US" sz="3200" dirty="0"/>
            </a:br>
            <a:r>
              <a:rPr lang="en-US" sz="3200" dirty="0"/>
              <a:t>and Maija West join board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Held 6th Annual </a:t>
            </a:r>
            <a:br>
              <a:rPr lang="en-US" sz="3200" dirty="0"/>
            </a:br>
            <a:r>
              <a:rPr lang="en-US" sz="3200" dirty="0"/>
              <a:t>  Past Chairs’ Luncheon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4 board members (and 2 staff) </a:t>
            </a:r>
            <a:br>
              <a:rPr lang="en-US" sz="3200" dirty="0"/>
            </a:br>
            <a:r>
              <a:rPr lang="en-US" sz="3200" dirty="0"/>
              <a:t>attended Council on </a:t>
            </a:r>
            <a:br>
              <a:rPr lang="en-US" sz="3200" dirty="0"/>
            </a:br>
            <a:r>
              <a:rPr lang="en-US" sz="3200" dirty="0"/>
              <a:t>Foundations </a:t>
            </a:r>
            <a:br>
              <a:rPr lang="en-US" sz="3200" dirty="0"/>
            </a:br>
            <a:r>
              <a:rPr lang="en-US" sz="3200" dirty="0"/>
              <a:t>Fundamentals Course</a:t>
            </a:r>
          </a:p>
          <a:p>
            <a:pPr marL="857250" lvl="1" indent="-342900">
              <a:lnSpc>
                <a:spcPct val="90000"/>
              </a:lnSpc>
            </a:pPr>
            <a:endParaRPr lang="en-US" sz="3200" dirty="0">
              <a:highlight>
                <a:srgbClr val="FFFF00"/>
              </a:highlight>
            </a:endParaRPr>
          </a:p>
          <a:p>
            <a:pPr marL="857250" lvl="1" indent="-342900">
              <a:lnSpc>
                <a:spcPct val="90000"/>
              </a:lnSpc>
            </a:pPr>
            <a:endParaRPr lang="en-US" sz="3200" dirty="0"/>
          </a:p>
          <a:p>
            <a:pPr marL="301943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91C4A3A8-C8A1-452D-92CF-141665A11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10" y="4500560"/>
            <a:ext cx="3541690" cy="235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6683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347713" cy="132080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COMMUNITY LEADERSHIP 2017 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6745" y="1371600"/>
            <a:ext cx="8128001" cy="5837382"/>
          </a:xfrm>
        </p:spPr>
        <p:txBody>
          <a:bodyPr>
            <a:normAutofit/>
          </a:bodyPr>
          <a:lstStyle/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Affordable Housing</a:t>
            </a:r>
          </a:p>
          <a:p>
            <a:pPr marL="1257300" lvl="2" indent="-342900">
              <a:lnSpc>
                <a:spcPct val="90000"/>
              </a:lnSpc>
            </a:pPr>
            <a:r>
              <a:rPr lang="en-US" sz="3000" dirty="0"/>
              <a:t>Convened city, county and nonprofit stakeholders to develop shared vision</a:t>
            </a:r>
          </a:p>
          <a:p>
            <a:pPr marL="857250" lvl="1" indent="-342900">
              <a:lnSpc>
                <a:spcPct val="90000"/>
              </a:lnSpc>
            </a:pPr>
            <a:r>
              <a:rPr lang="en-US" sz="3200" dirty="0"/>
              <a:t>Homelessness </a:t>
            </a:r>
          </a:p>
          <a:p>
            <a:pPr marL="1257300" lvl="2" indent="-342900">
              <a:lnSpc>
                <a:spcPct val="90000"/>
              </a:lnSpc>
            </a:pPr>
            <a:r>
              <a:rPr lang="en-US" sz="3000" dirty="0"/>
              <a:t>CEO became part of Leadership Council for 10-year plan to end homelessness</a:t>
            </a:r>
          </a:p>
          <a:p>
            <a:pPr marL="1257300" lvl="2" indent="-342900">
              <a:lnSpc>
                <a:spcPct val="90000"/>
              </a:lnSpc>
            </a:pPr>
            <a:r>
              <a:rPr lang="en-US" sz="3000" dirty="0"/>
              <a:t>VP Grants &amp; Programs continued work with Chinatown portal committee</a:t>
            </a:r>
          </a:p>
          <a:p>
            <a:pPr marL="857250" lvl="1" indent="-342900">
              <a:lnSpc>
                <a:spcPct val="90000"/>
              </a:lnSpc>
            </a:pPr>
            <a:endParaRPr lang="en-US" sz="3500" dirty="0"/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0046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347713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CFMC - HERE FOR GOOD 2017 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549400"/>
            <a:ext cx="8128001" cy="5837382"/>
          </a:xfrm>
        </p:spPr>
        <p:txBody>
          <a:bodyPr>
            <a:normAutofit/>
          </a:bodyPr>
          <a:lstStyle/>
          <a:p>
            <a:pPr marL="514350" lvl="1" indent="0">
              <a:lnSpc>
                <a:spcPct val="90000"/>
              </a:lnSpc>
              <a:buNone/>
            </a:pPr>
            <a:endParaRPr lang="en-US" sz="3200" b="1" dirty="0">
              <a:solidFill>
                <a:srgbClr val="0070C0"/>
              </a:solidFill>
            </a:endParaRPr>
          </a:p>
          <a:p>
            <a:pPr marL="857250" lvl="1" indent="-342900">
              <a:lnSpc>
                <a:spcPct val="90000"/>
              </a:lnSpc>
            </a:pPr>
            <a:endParaRPr lang="en-US" sz="3200" b="1" dirty="0">
              <a:solidFill>
                <a:srgbClr val="0070C0"/>
              </a:solidFill>
            </a:endParaRPr>
          </a:p>
          <a:p>
            <a:pPr marL="857250" lvl="1" indent="-342900">
              <a:lnSpc>
                <a:spcPct val="90000"/>
              </a:lnSpc>
            </a:pPr>
            <a:endParaRPr lang="en-US" sz="3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200" b="1" dirty="0"/>
              <a:t>		</a:t>
            </a:r>
            <a:endParaRPr lang="en-US" dirty="0"/>
          </a:p>
          <a:p>
            <a:pPr marL="857250" lvl="1" indent="-342900">
              <a:lnSpc>
                <a:spcPct val="90000"/>
              </a:lnSpc>
            </a:pP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D53D84C0-ACD9-4ED8-A019-2666843BC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255026"/>
            <a:ext cx="9220200" cy="61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2718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347713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CFMC - HERE FOR GOOD 2017 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1549400"/>
            <a:ext cx="8128001" cy="5837382"/>
          </a:xfrm>
        </p:spPr>
        <p:txBody>
          <a:bodyPr>
            <a:normAutofit/>
          </a:bodyPr>
          <a:lstStyle/>
          <a:p>
            <a:pPr marL="514350" lvl="1" indent="0">
              <a:lnSpc>
                <a:spcPct val="90000"/>
              </a:lnSpc>
              <a:buNone/>
            </a:pPr>
            <a:endParaRPr lang="en-US" sz="3200" b="1" dirty="0">
              <a:solidFill>
                <a:srgbClr val="0070C0"/>
              </a:solidFill>
            </a:endParaRPr>
          </a:p>
          <a:p>
            <a:pPr marL="857250" lvl="1" indent="-342900">
              <a:lnSpc>
                <a:spcPct val="90000"/>
              </a:lnSpc>
            </a:pPr>
            <a:endParaRPr lang="en-US" sz="3200" b="1" dirty="0">
              <a:solidFill>
                <a:srgbClr val="0070C0"/>
              </a:solidFill>
            </a:endParaRPr>
          </a:p>
          <a:p>
            <a:pPr marL="857250" lvl="1" indent="-342900">
              <a:lnSpc>
                <a:spcPct val="90000"/>
              </a:lnSpc>
            </a:pPr>
            <a:endParaRPr lang="en-US" sz="3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200" b="1" dirty="0"/>
              <a:t>		</a:t>
            </a:r>
            <a:endParaRPr lang="en-US" dirty="0"/>
          </a:p>
          <a:p>
            <a:pPr marL="857250" lvl="1" indent="-342900">
              <a:lnSpc>
                <a:spcPct val="90000"/>
              </a:lnSpc>
            </a:pP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CE52B7C5-018C-4039-8DD0-B94ED8E3E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78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101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 descr="Light Bulb by michiwend - made with Inkscape. Was my first work som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81" y="1030113"/>
            <a:ext cx="5183344" cy="518334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39476" y="4473225"/>
            <a:ext cx="6216026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9702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D_RETREAT_2018-FINAL_720p">
            <a:hlinkClick r:id="" action="ppaction://media"/>
            <a:extLst>
              <a:ext uri="{FF2B5EF4-FFF2-40B4-BE49-F238E27FC236}">
                <a16:creationId xmlns:a16="http://schemas.microsoft.com/office/drawing/2014/main" id="{4D4DA9BE-219A-48CB-AD31-42D2ABEA0B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2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934201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OUR VALUES</a:t>
            </a:r>
            <a:endParaRPr lang="en-US" sz="32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128001" cy="449580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advance positive change </a:t>
            </a:r>
            <a:r>
              <a:rPr lang="en-US" sz="9600" dirty="0">
                <a:latin typeface="Gill Sans MT" panose="020B0502020104020203" pitchFamily="34" charset="0"/>
              </a:rPr>
              <a:t>through grant making, community engagement and collaboration. </a:t>
            </a:r>
          </a:p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build a legacy for future generations </a:t>
            </a:r>
            <a:r>
              <a:rPr lang="en-US" sz="9600" dirty="0">
                <a:latin typeface="Gill Sans MT" panose="020B0502020104020203" pitchFamily="34" charset="0"/>
              </a:rPr>
              <a:t>through responsible stewardship of the resources entrusted to us. </a:t>
            </a:r>
          </a:p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operate with the highest standards </a:t>
            </a:r>
            <a:r>
              <a:rPr lang="en-US" sz="9600" dirty="0">
                <a:latin typeface="Gill Sans MT" panose="020B0502020104020203" pitchFamily="34" charset="0"/>
              </a:rPr>
              <a:t>of integrity, ethics and accountability.</a:t>
            </a:r>
          </a:p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embrace inclusivity </a:t>
            </a:r>
            <a:r>
              <a:rPr lang="en-US" sz="9600" dirty="0">
                <a:latin typeface="Gill Sans MT" panose="020B0502020104020203" pitchFamily="34" charset="0"/>
              </a:rPr>
              <a:t>and diversity.</a:t>
            </a:r>
          </a:p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commit to fairness </a:t>
            </a:r>
            <a:r>
              <a:rPr lang="en-US" sz="9600" dirty="0">
                <a:latin typeface="Gill Sans MT" panose="020B0502020104020203" pitchFamily="34" charset="0"/>
              </a:rPr>
              <a:t>and respect for the dignity of all people.</a:t>
            </a:r>
          </a:p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are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open and honest </a:t>
            </a:r>
            <a:r>
              <a:rPr lang="en-US" sz="9600" dirty="0">
                <a:latin typeface="Gill Sans MT" panose="020B0502020104020203" pitchFamily="34" charset="0"/>
              </a:rPr>
              <a:t>with our philanthropic partners, grantees and the community. </a:t>
            </a:r>
          </a:p>
          <a:p>
            <a:pPr marL="0" lvl="0" indent="0">
              <a:buNone/>
            </a:pPr>
            <a:r>
              <a:rPr lang="en-US" sz="9600" dirty="0">
                <a:latin typeface="Gill Sans MT" panose="020B0502020104020203" pitchFamily="34" charset="0"/>
              </a:rPr>
              <a:t>We </a:t>
            </a:r>
            <a:r>
              <a:rPr lang="en-US" sz="9600" b="1" dirty="0">
                <a:solidFill>
                  <a:srgbClr val="0070C0"/>
                </a:solidFill>
                <a:latin typeface="Gill Sans MT" panose="020B0502020104020203" pitchFamily="34" charset="0"/>
              </a:rPr>
              <a:t>strive for excellence </a:t>
            </a:r>
            <a:r>
              <a:rPr lang="en-US" sz="9600" dirty="0">
                <a:latin typeface="Gill Sans MT" panose="020B0502020104020203" pitchFamily="34" charset="0"/>
              </a:rPr>
              <a:t>in all that we do.</a:t>
            </a:r>
          </a:p>
          <a:p>
            <a:pPr marL="0" indent="0">
              <a:buNone/>
            </a:pPr>
            <a:endParaRPr lang="en-US" sz="9800" dirty="0"/>
          </a:p>
        </p:txBody>
      </p:sp>
    </p:spTree>
    <p:extLst>
      <p:ext uri="{BB962C8B-B14F-4D97-AF65-F5344CB8AC3E}">
        <p14:creationId xmlns:p14="http://schemas.microsoft.com/office/powerpoint/2010/main" val="321372166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6934201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CFMC 2017 TRIVIA QUIZ</a:t>
            </a:r>
            <a:endParaRPr lang="en-US" sz="32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99" y="1371600"/>
            <a:ext cx="8128001" cy="5486400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What were CFMC’s total assets as of 12/30/17?: </a:t>
            </a:r>
          </a:p>
          <a:p>
            <a:pPr marL="0" lvl="0" indent="0">
              <a:buNone/>
            </a:pP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  $2     $79 MM     $264 MM     $317 MM</a:t>
            </a:r>
          </a:p>
          <a:p>
            <a:pPr lvl="0"/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How many new funds were opened?   </a:t>
            </a:r>
          </a:p>
          <a:p>
            <a:pPr marL="457200" lvl="1" indent="0">
              <a:buNone/>
            </a:pP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25     59     75    New funds, are you kidding?</a:t>
            </a:r>
          </a:p>
          <a:p>
            <a:pPr lvl="0"/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What was the # of donors to </a:t>
            </a:r>
            <a:r>
              <a:rPr lang="en-US" sz="96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MCGives</a:t>
            </a: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!</a:t>
            </a:r>
            <a:b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Not enough!   2,237    4,725    Too many!</a:t>
            </a:r>
          </a:p>
          <a:p>
            <a:pPr lvl="0"/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How many Facebook followers do we have?</a:t>
            </a:r>
          </a:p>
          <a:p>
            <a:pPr marL="0" lvl="0" indent="0">
              <a:buNone/>
            </a:pP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11    2,501   5,034   100,402</a:t>
            </a:r>
          </a:p>
          <a:p>
            <a:pPr lvl="0"/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What was the year the CFMC became a community foundation? </a:t>
            </a:r>
          </a:p>
          <a:p>
            <a:pPr marL="0" lvl="0" indent="0">
              <a:buNone/>
            </a:pP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1789     1903    1981    1990    2025</a:t>
            </a:r>
          </a:p>
          <a:p>
            <a:pPr marL="0" indent="0">
              <a:buNone/>
            </a:pP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*(Investment allocation not posted, </a:t>
            </a:r>
            <a:b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9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CRT &amp; CGA not revalued, King gifts not included)</a:t>
            </a:r>
            <a:endParaRPr lang="en-US" sz="2800" dirty="0"/>
          </a:p>
          <a:p>
            <a:pPr marL="0" indent="0">
              <a:buNone/>
            </a:pPr>
            <a:endParaRPr lang="en-US" sz="9800" dirty="0"/>
          </a:p>
        </p:txBody>
      </p:sp>
    </p:spTree>
    <p:extLst>
      <p:ext uri="{BB962C8B-B14F-4D97-AF65-F5344CB8AC3E}">
        <p14:creationId xmlns:p14="http://schemas.microsoft.com/office/powerpoint/2010/main" val="570229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96" y="152400"/>
            <a:ext cx="6934201" cy="1320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2017 TOP 10</a:t>
            </a:r>
            <a:endParaRPr lang="en-US" sz="32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7" y="990600"/>
            <a:ext cx="8977086" cy="7315200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10) Remarkable Year of Leadership </a:t>
            </a:r>
            <a:b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by Steve McGowan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10a) Improved Financial Reporting at </a:t>
            </a:r>
            <a:b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board meetings by Teri Belli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10b) Investment Returns –14.3% (11/30)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9) Affordable Housing &amp; Homelessness Work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8) COP, Legacy Society Luncheon, </a:t>
            </a:r>
            <a:b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Women’s Fund: </a:t>
            </a:r>
            <a:b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All broke records for attendance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7) CNE Brand 5 Year Anniversary; </a:t>
            </a:r>
            <a:b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Next Steps for Small Nonprofits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600" dirty="0">
                <a:latin typeface="Gill Sans MT" panose="020B05020201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43025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347713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2017 TOP 10</a:t>
            </a:r>
            <a:endParaRPr lang="en-US" sz="3200" i="1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66800"/>
            <a:ext cx="8763000" cy="47244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dirty="0">
                <a:latin typeface="Gill Sans MT" panose="020B0502020104020203" pitchFamily="34" charset="0"/>
              </a:rPr>
              <a:t>6) Big Sur Relief Response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5) $4.87 Million Surpassed WOW! </a:t>
            </a:r>
            <a:br>
              <a:rPr lang="en-US" sz="3200" dirty="0"/>
            </a:br>
            <a:r>
              <a:rPr lang="en-US" sz="3200" dirty="0"/>
              <a:t>     Goal for MC Gives!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 4) 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Launched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Siembra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Latinos Fund </a:t>
            </a: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 3) Doubled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Scholarship Growth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 2) Gifts $47.58 Million (12/31) </a:t>
            </a:r>
            <a:br>
              <a:rPr lang="en-US" sz="3200" dirty="0">
                <a:highlight>
                  <a:srgbClr val="FFFF00"/>
                </a:highlight>
              </a:rPr>
            </a:br>
            <a:r>
              <a:rPr lang="en-US" sz="3200" dirty="0"/>
              <a:t>     Surpassed $264 in Total Assets*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1) Record Grants! $16.75 Million </a:t>
            </a:r>
            <a:br>
              <a:rPr lang="en-US" sz="3200" dirty="0"/>
            </a:br>
            <a:r>
              <a:rPr lang="en-US" sz="3200" dirty="0"/>
              <a:t>     (not including $1.7 MM </a:t>
            </a:r>
            <a:r>
              <a:rPr lang="en-US" sz="3200" dirty="0" err="1"/>
              <a:t>interfund</a:t>
            </a:r>
            <a:r>
              <a:rPr lang="en-US" sz="3200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3BB2E-8580-4A17-93CA-F6E9ABDCF42E}"/>
              </a:ext>
            </a:extLst>
          </p:cNvPr>
          <p:cNvSpPr/>
          <p:nvPr/>
        </p:nvSpPr>
        <p:spPr>
          <a:xfrm>
            <a:off x="609600" y="6096000"/>
            <a:ext cx="6347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*(Investment allocation not posted, CRT &amp; CGA not         revalued, King gifts not included)</a:t>
            </a:r>
          </a:p>
        </p:txBody>
      </p:sp>
    </p:spTree>
    <p:extLst>
      <p:ext uri="{BB962C8B-B14F-4D97-AF65-F5344CB8AC3E}">
        <p14:creationId xmlns:p14="http://schemas.microsoft.com/office/powerpoint/2010/main" val="2472286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2527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COMMUNITY IMPACT 2017</a:t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Grantmaking 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58200" cy="5486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en-US" sz="3200" b="1" dirty="0"/>
            </a:br>
            <a:endParaRPr lang="en-US" sz="3200" b="1" dirty="0"/>
          </a:p>
          <a:p>
            <a:pPr marL="342900" lvl="1" indent="-342900"/>
            <a:r>
              <a:rPr lang="en-US" sz="5500" dirty="0"/>
              <a:t>More than $16.7 million granted  </a:t>
            </a:r>
          </a:p>
          <a:p>
            <a:pPr marL="342900" lvl="1" indent="-342900"/>
            <a:r>
              <a:rPr lang="en-US" sz="5500" dirty="0"/>
              <a:t>Continuous improvement – </a:t>
            </a:r>
            <a:br>
              <a:rPr lang="en-US" sz="5500" dirty="0"/>
            </a:br>
            <a:r>
              <a:rPr lang="en-US" sz="5500" dirty="0"/>
              <a:t>online grant application process</a:t>
            </a:r>
          </a:p>
          <a:p>
            <a:pPr marL="342900" lvl="1" indent="-342900"/>
            <a:r>
              <a:rPr lang="en-US" sz="5500" dirty="0"/>
              <a:t>Next Steps for Small Nonprofits</a:t>
            </a:r>
          </a:p>
          <a:p>
            <a:pPr marL="342900" lvl="1" indent="-342900"/>
            <a:r>
              <a:rPr lang="en-US" sz="5500" dirty="0"/>
              <a:t>College Futures Monterey County</a:t>
            </a:r>
          </a:p>
          <a:p>
            <a:pPr marL="342900" lvl="1" indent="-342900"/>
            <a:r>
              <a:rPr lang="en-US" sz="5500" dirty="0"/>
              <a:t>Expanded involvement in </a:t>
            </a:r>
            <a:br>
              <a:rPr lang="en-US" sz="5500" dirty="0"/>
            </a:br>
            <a:r>
              <a:rPr lang="en-US" sz="5500" dirty="0"/>
              <a:t>community issues (homelessness)</a:t>
            </a:r>
          </a:p>
          <a:p>
            <a:pPr marL="342900" lvl="1" indent="-342900"/>
            <a:r>
              <a:rPr lang="en-US" sz="5500" dirty="0"/>
              <a:t>Responded to winter storm </a:t>
            </a:r>
            <a:br>
              <a:rPr lang="en-US" sz="5500" dirty="0"/>
            </a:br>
            <a:r>
              <a:rPr lang="en-US" sz="5500" dirty="0"/>
              <a:t>damage through Fire and </a:t>
            </a:r>
            <a:br>
              <a:rPr lang="en-US" sz="5500" dirty="0"/>
            </a:br>
            <a:r>
              <a:rPr lang="en-US" sz="5500" dirty="0"/>
              <a:t>Relief Funds	</a:t>
            </a:r>
            <a:r>
              <a:rPr lang="en-US" sz="2600" dirty="0"/>
              <a:t>						</a:t>
            </a:r>
          </a:p>
          <a:p>
            <a:pPr lvl="1">
              <a:buFont typeface="Wingdings" pitchFamily="2" charset="2"/>
              <a:buChar char="ü"/>
            </a:pPr>
            <a:endParaRPr lang="en-US" sz="3200" b="1" dirty="0"/>
          </a:p>
          <a:p>
            <a:pPr lvl="1">
              <a:buFont typeface="Wingdings" pitchFamily="2" charset="2"/>
              <a:buChar char="ü"/>
            </a:pP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en-US" dirty="0"/>
          </a:p>
          <a:p>
            <a:pPr lvl="1"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90" y="4572000"/>
            <a:ext cx="180940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46392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7229"/>
            <a:ext cx="6347714" cy="833371"/>
          </a:xfrm>
        </p:spPr>
        <p:txBody>
          <a:bodyPr>
            <a:normAutofit fontScale="90000"/>
          </a:bodyPr>
          <a:lstStyle/>
          <a:p>
            <a:r>
              <a:rPr lang="en-US" dirty="0"/>
              <a:t>BIG SUR RELIEF &amp; </a:t>
            </a:r>
            <a:br>
              <a:rPr lang="en-US" dirty="0"/>
            </a:br>
            <a:r>
              <a:rPr lang="en-US" dirty="0"/>
              <a:t>SOBERANES FIRE FUNDS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748" y="1290704"/>
            <a:ext cx="6728714" cy="84470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$781,000 awarded in 2017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9E31F4B-CA0D-49F2-AB41-791BC57089F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1403325"/>
              </p:ext>
            </p:extLst>
          </p:nvPr>
        </p:nvGraphicFramePr>
        <p:xfrm>
          <a:off x="304800" y="1828800"/>
          <a:ext cx="7330186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9DB3749-54C4-4739-A9E7-DFC305B46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-36452"/>
            <a:ext cx="2590800" cy="21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861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12000"/>
            <a:ext cx="2511425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911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</a:rPr>
              <a:t>SCHOLARSHIPS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123" y="2057400"/>
            <a:ext cx="8991600" cy="5029200"/>
          </a:xfrm>
        </p:spPr>
        <p:txBody>
          <a:bodyPr>
            <a:normAutofit/>
          </a:bodyPr>
          <a:lstStyle/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860" y="1447549"/>
            <a:ext cx="8077200" cy="30080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Doubled the Number of Scholarships Awarded 225 Scholarships totaling $750,000 in 2017</a:t>
            </a:r>
          </a:p>
          <a:p>
            <a:pPr marL="0" lvl="1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(up from 120 totaling $370,000 in 2016) 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Women’s Fund Awarded 35 scholarships to GHGH participants totaling $94,500 </a:t>
            </a:r>
            <a:b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(up from 15 totaling $68,250)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61" y="4237527"/>
            <a:ext cx="4658619" cy="262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628800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|0.9|0.9|1"/>
</p:tagLst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26089</TotalTime>
  <Words>612</Words>
  <Application>Microsoft Office PowerPoint</Application>
  <PresentationFormat>On-screen Show (4:3)</PresentationFormat>
  <Paragraphs>200</Paragraphs>
  <Slides>27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Gill Sans MT</vt:lpstr>
      <vt:lpstr>Trebuchet MS</vt:lpstr>
      <vt:lpstr>Wingdings</vt:lpstr>
      <vt:lpstr>Wingdings 3</vt:lpstr>
      <vt:lpstr>Facet</vt:lpstr>
      <vt:lpstr>2017  Year In Review</vt:lpstr>
      <vt:lpstr>VISION &amp; MISSION </vt:lpstr>
      <vt:lpstr>OUR VALUES</vt:lpstr>
      <vt:lpstr>CFMC 2017 TRIVIA QUIZ</vt:lpstr>
      <vt:lpstr>2017 TOP 10</vt:lpstr>
      <vt:lpstr>2017 TOP 10</vt:lpstr>
      <vt:lpstr>COMMUNITY IMPACT 2017 Grantmaking </vt:lpstr>
      <vt:lpstr>BIG SUR RELIEF &amp;  SOBERANES FIRE FUNDS</vt:lpstr>
      <vt:lpstr>SCHOLARSHIPS</vt:lpstr>
      <vt:lpstr>SCHOLARSHIPS - COLLEGE FUTURES </vt:lpstr>
      <vt:lpstr>CENTER FOR NONPROFIT EXCELLENCE</vt:lpstr>
      <vt:lpstr>PHILANTHROPIC LEADERSHIP 2017</vt:lpstr>
      <vt:lpstr>PHILANTHROPIC LEADERSHIP 2017</vt:lpstr>
      <vt:lpstr>2017 NEW FUND BREAKDOWN</vt:lpstr>
      <vt:lpstr>MONTEREY COUNTY GIVES! 2017</vt:lpstr>
      <vt:lpstr>AFFILIATE FUNDS 2017</vt:lpstr>
      <vt:lpstr>COMMUNICATIONS 2017</vt:lpstr>
      <vt:lpstr>ORGANIZATIONAL EXCELLENCE 2017 Finance/Investment/Stewardship </vt:lpstr>
      <vt:lpstr>TECHNOLOGY 2017 </vt:lpstr>
      <vt:lpstr>ADMINISTRATION 2017 </vt:lpstr>
      <vt:lpstr>PowerPoint Presentation</vt:lpstr>
      <vt:lpstr>BOARD DEVELOPMENT 2017</vt:lpstr>
      <vt:lpstr>COMMUNITY LEADERSHIP 2017 </vt:lpstr>
      <vt:lpstr>CFMC - HERE FOR GOOD 2017 </vt:lpstr>
      <vt:lpstr>CFMC - HERE FOR GOOD 2017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CFMC Board Retreat 2012</dc:title>
  <dc:creator>Amanda Holder</dc:creator>
  <cp:lastModifiedBy>Conference Conference</cp:lastModifiedBy>
  <cp:revision>508</cp:revision>
  <cp:lastPrinted>2018-01-05T00:45:39Z</cp:lastPrinted>
  <dcterms:created xsi:type="dcterms:W3CDTF">2012-01-11T03:58:25Z</dcterms:created>
  <dcterms:modified xsi:type="dcterms:W3CDTF">2018-01-20T20:30:35Z</dcterms:modified>
</cp:coreProperties>
</file>