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4"/>
  </p:notesMasterIdLst>
  <p:handoutMasterIdLst>
    <p:handoutMasterId r:id="rId25"/>
  </p:handoutMasterIdLst>
  <p:sldIdLst>
    <p:sldId id="318" r:id="rId3"/>
    <p:sldId id="414" r:id="rId4"/>
    <p:sldId id="399" r:id="rId5"/>
    <p:sldId id="415" r:id="rId6"/>
    <p:sldId id="407" r:id="rId7"/>
    <p:sldId id="410" r:id="rId8"/>
    <p:sldId id="447" r:id="rId9"/>
    <p:sldId id="417" r:id="rId10"/>
    <p:sldId id="424" r:id="rId11"/>
    <p:sldId id="446" r:id="rId12"/>
    <p:sldId id="421" r:id="rId13"/>
    <p:sldId id="431" r:id="rId14"/>
    <p:sldId id="432" r:id="rId15"/>
    <p:sldId id="433" r:id="rId16"/>
    <p:sldId id="434" r:id="rId17"/>
    <p:sldId id="435" r:id="rId18"/>
    <p:sldId id="436" r:id="rId19"/>
    <p:sldId id="440" r:id="rId20"/>
    <p:sldId id="449" r:id="rId21"/>
    <p:sldId id="448" r:id="rId22"/>
    <p:sldId id="450" r:id="rId23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E470692-5D03-4836-AD03-A6678DAA50E4}">
          <p14:sldIdLst>
            <p14:sldId id="318"/>
            <p14:sldId id="414"/>
            <p14:sldId id="399"/>
            <p14:sldId id="415"/>
            <p14:sldId id="407"/>
            <p14:sldId id="410"/>
            <p14:sldId id="447"/>
            <p14:sldId id="417"/>
            <p14:sldId id="424"/>
            <p14:sldId id="446"/>
            <p14:sldId id="421"/>
          </p14:sldIdLst>
        </p14:section>
        <p14:section name="Untitled Section" id="{08022CF1-7013-45B8-85E6-434C6ACFE1CE}">
          <p14:sldIdLst>
            <p14:sldId id="431"/>
            <p14:sldId id="432"/>
            <p14:sldId id="433"/>
            <p14:sldId id="434"/>
            <p14:sldId id="435"/>
            <p14:sldId id="436"/>
            <p14:sldId id="440"/>
            <p14:sldId id="449"/>
            <p14:sldId id="448"/>
            <p14:sldId id="45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lie Drezner" initials="JD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3B85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73" autoAdjust="0"/>
    <p:restoredTop sz="94353" autoAdjust="0"/>
  </p:normalViewPr>
  <p:slideViewPr>
    <p:cSldViewPr>
      <p:cViewPr varScale="1">
        <p:scale>
          <a:sx n="92" d="100"/>
          <a:sy n="92" d="100"/>
        </p:scale>
        <p:origin x="36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3" d="100"/>
        <a:sy n="133" d="100"/>
      </p:scale>
      <p:origin x="0" y="-60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9BEDAA-515C-4C16-89D7-B6BCACF3123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A4E086-EC3F-49EB-9BAF-61B1694DF620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Charitable Gift Annuities</a:t>
          </a:r>
        </a:p>
        <a:p>
          <a:r>
            <a:rPr lang="en-US" dirty="0"/>
            <a:t>(CGAs)</a:t>
          </a:r>
        </a:p>
      </dgm:t>
    </dgm:pt>
    <dgm:pt modelId="{F7189704-B373-48F4-BA80-0F9EC6033B8A}" type="parTrans" cxnId="{3A097F32-1146-4085-8137-2071B63C87C5}">
      <dgm:prSet/>
      <dgm:spPr/>
      <dgm:t>
        <a:bodyPr/>
        <a:lstStyle/>
        <a:p>
          <a:endParaRPr lang="en-US"/>
        </a:p>
      </dgm:t>
    </dgm:pt>
    <dgm:pt modelId="{33803991-8859-48F4-A4DC-F89D0AB95A29}" type="sibTrans" cxnId="{3A097F32-1146-4085-8137-2071B63C87C5}">
      <dgm:prSet/>
      <dgm:spPr/>
      <dgm:t>
        <a:bodyPr/>
        <a:lstStyle/>
        <a:p>
          <a:endParaRPr lang="en-US"/>
        </a:p>
      </dgm:t>
    </dgm:pt>
    <dgm:pt modelId="{DB6AEC8B-D4A9-43DA-83E4-1CC1195344A6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Charitable Remainder Trusts</a:t>
          </a:r>
        </a:p>
        <a:p>
          <a:r>
            <a:rPr lang="en-US" dirty="0"/>
            <a:t>(CRTs)</a:t>
          </a:r>
        </a:p>
      </dgm:t>
    </dgm:pt>
    <dgm:pt modelId="{5284D88D-8290-4245-9BEE-8567E1A5DB68}" type="parTrans" cxnId="{D5BF1E70-3C6B-48B7-BA91-65F624674539}">
      <dgm:prSet/>
      <dgm:spPr/>
      <dgm:t>
        <a:bodyPr/>
        <a:lstStyle/>
        <a:p>
          <a:endParaRPr lang="en-US"/>
        </a:p>
      </dgm:t>
    </dgm:pt>
    <dgm:pt modelId="{8459EEBA-B029-43EB-8BBB-5D421ED802AD}" type="sibTrans" cxnId="{D5BF1E70-3C6B-48B7-BA91-65F624674539}">
      <dgm:prSet/>
      <dgm:spPr/>
      <dgm:t>
        <a:bodyPr/>
        <a:lstStyle/>
        <a:p>
          <a:endParaRPr lang="en-US"/>
        </a:p>
      </dgm:t>
    </dgm:pt>
    <dgm:pt modelId="{83B3AFC6-F041-46C2-A7B9-A095E05076EB}" type="pres">
      <dgm:prSet presAssocID="{8B9BEDAA-515C-4C16-89D7-B6BCACF3123F}" presName="diagram" presStyleCnt="0">
        <dgm:presLayoutVars>
          <dgm:dir/>
          <dgm:resizeHandles val="exact"/>
        </dgm:presLayoutVars>
      </dgm:prSet>
      <dgm:spPr/>
    </dgm:pt>
    <dgm:pt modelId="{5EEFC86F-85B4-45A5-AB9B-7A2421DB2883}" type="pres">
      <dgm:prSet presAssocID="{94A4E086-EC3F-49EB-9BAF-61B1694DF620}" presName="node" presStyleLbl="node1" presStyleIdx="0" presStyleCnt="2">
        <dgm:presLayoutVars>
          <dgm:bulletEnabled val="1"/>
        </dgm:presLayoutVars>
      </dgm:prSet>
      <dgm:spPr/>
    </dgm:pt>
    <dgm:pt modelId="{BF74DBD9-2479-4936-A1A3-74D38C85CEBC}" type="pres">
      <dgm:prSet presAssocID="{33803991-8859-48F4-A4DC-F89D0AB95A29}" presName="sibTrans" presStyleCnt="0"/>
      <dgm:spPr/>
    </dgm:pt>
    <dgm:pt modelId="{BD631060-621D-4B4F-B129-46B1AB06B625}" type="pres">
      <dgm:prSet presAssocID="{DB6AEC8B-D4A9-43DA-83E4-1CC1195344A6}" presName="node" presStyleLbl="node1" presStyleIdx="1" presStyleCnt="2">
        <dgm:presLayoutVars>
          <dgm:bulletEnabled val="1"/>
        </dgm:presLayoutVars>
      </dgm:prSet>
      <dgm:spPr/>
    </dgm:pt>
  </dgm:ptLst>
  <dgm:cxnLst>
    <dgm:cxn modelId="{3A097F32-1146-4085-8137-2071B63C87C5}" srcId="{8B9BEDAA-515C-4C16-89D7-B6BCACF3123F}" destId="{94A4E086-EC3F-49EB-9BAF-61B1694DF620}" srcOrd="0" destOrd="0" parTransId="{F7189704-B373-48F4-BA80-0F9EC6033B8A}" sibTransId="{33803991-8859-48F4-A4DC-F89D0AB95A29}"/>
    <dgm:cxn modelId="{967CAE4B-C09A-4B6C-A3E5-01AD4A4A1680}" type="presOf" srcId="{94A4E086-EC3F-49EB-9BAF-61B1694DF620}" destId="{5EEFC86F-85B4-45A5-AB9B-7A2421DB2883}" srcOrd="0" destOrd="0" presId="urn:microsoft.com/office/officeart/2005/8/layout/default"/>
    <dgm:cxn modelId="{D5BF1E70-3C6B-48B7-BA91-65F624674539}" srcId="{8B9BEDAA-515C-4C16-89D7-B6BCACF3123F}" destId="{DB6AEC8B-D4A9-43DA-83E4-1CC1195344A6}" srcOrd="1" destOrd="0" parTransId="{5284D88D-8290-4245-9BEE-8567E1A5DB68}" sibTransId="{8459EEBA-B029-43EB-8BBB-5D421ED802AD}"/>
    <dgm:cxn modelId="{CC8C555A-7550-4243-9AAA-455447406E05}" type="presOf" srcId="{8B9BEDAA-515C-4C16-89D7-B6BCACF3123F}" destId="{83B3AFC6-F041-46C2-A7B9-A095E05076EB}" srcOrd="0" destOrd="0" presId="urn:microsoft.com/office/officeart/2005/8/layout/default"/>
    <dgm:cxn modelId="{FE0A9DD1-6330-4DA1-A011-3D5047F4A3A1}" type="presOf" srcId="{DB6AEC8B-D4A9-43DA-83E4-1CC1195344A6}" destId="{BD631060-621D-4B4F-B129-46B1AB06B625}" srcOrd="0" destOrd="0" presId="urn:microsoft.com/office/officeart/2005/8/layout/default"/>
    <dgm:cxn modelId="{882C777A-752E-4A08-98FF-AFC5C5404926}" type="presParOf" srcId="{83B3AFC6-F041-46C2-A7B9-A095E05076EB}" destId="{5EEFC86F-85B4-45A5-AB9B-7A2421DB2883}" srcOrd="0" destOrd="0" presId="urn:microsoft.com/office/officeart/2005/8/layout/default"/>
    <dgm:cxn modelId="{21586679-D125-4478-9155-8ADD67A5D896}" type="presParOf" srcId="{83B3AFC6-F041-46C2-A7B9-A095E05076EB}" destId="{BF74DBD9-2479-4936-A1A3-74D38C85CEBC}" srcOrd="1" destOrd="0" presId="urn:microsoft.com/office/officeart/2005/8/layout/default"/>
    <dgm:cxn modelId="{1990C9A3-EB50-4C59-A472-2BAB30A74D64}" type="presParOf" srcId="{83B3AFC6-F041-46C2-A7B9-A095E05076EB}" destId="{BD631060-621D-4B4F-B129-46B1AB06B625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0AEFB5-3582-4FFA-AF4E-29012ECCE4C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657315-6056-403D-AE92-DDE344ED30BD}" type="pres">
      <dgm:prSet presAssocID="{EB0AEFB5-3582-4FFA-AF4E-29012ECCE4CD}" presName="diagram" presStyleCnt="0">
        <dgm:presLayoutVars>
          <dgm:dir/>
          <dgm:resizeHandles val="exact"/>
        </dgm:presLayoutVars>
      </dgm:prSet>
      <dgm:spPr/>
    </dgm:pt>
  </dgm:ptLst>
  <dgm:cxnLst>
    <dgm:cxn modelId="{F2AEB643-19C8-4A8E-9DB0-8A75294C4D56}" type="presOf" srcId="{EB0AEFB5-3582-4FFA-AF4E-29012ECCE4CD}" destId="{54657315-6056-403D-AE92-DDE344ED30BD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0AEFB5-3582-4FFA-AF4E-29012ECCE4C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657315-6056-403D-AE92-DDE344ED30BD}" type="pres">
      <dgm:prSet presAssocID="{EB0AEFB5-3582-4FFA-AF4E-29012ECCE4CD}" presName="diagram" presStyleCnt="0">
        <dgm:presLayoutVars>
          <dgm:dir/>
          <dgm:resizeHandles val="exact"/>
        </dgm:presLayoutVars>
      </dgm:prSet>
      <dgm:spPr/>
    </dgm:pt>
  </dgm:ptLst>
  <dgm:cxnLst>
    <dgm:cxn modelId="{F2AEB643-19C8-4A8E-9DB0-8A75294C4D56}" type="presOf" srcId="{EB0AEFB5-3582-4FFA-AF4E-29012ECCE4CD}" destId="{54657315-6056-403D-AE92-DDE344ED30BD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0AEFB5-3582-4FFA-AF4E-29012ECCE4C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657315-6056-403D-AE92-DDE344ED30BD}" type="pres">
      <dgm:prSet presAssocID="{EB0AEFB5-3582-4FFA-AF4E-29012ECCE4CD}" presName="diagram" presStyleCnt="0">
        <dgm:presLayoutVars>
          <dgm:dir/>
          <dgm:resizeHandles val="exact"/>
        </dgm:presLayoutVars>
      </dgm:prSet>
      <dgm:spPr/>
    </dgm:pt>
  </dgm:ptLst>
  <dgm:cxnLst>
    <dgm:cxn modelId="{F2AEB643-19C8-4A8E-9DB0-8A75294C4D56}" type="presOf" srcId="{EB0AEFB5-3582-4FFA-AF4E-29012ECCE4CD}" destId="{54657315-6056-403D-AE92-DDE344ED30BD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B0AEFB5-3582-4FFA-AF4E-29012ECCE4C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657315-6056-403D-AE92-DDE344ED30BD}" type="pres">
      <dgm:prSet presAssocID="{EB0AEFB5-3582-4FFA-AF4E-29012ECCE4CD}" presName="diagram" presStyleCnt="0">
        <dgm:presLayoutVars>
          <dgm:dir/>
          <dgm:resizeHandles val="exact"/>
        </dgm:presLayoutVars>
      </dgm:prSet>
      <dgm:spPr/>
    </dgm:pt>
  </dgm:ptLst>
  <dgm:cxnLst>
    <dgm:cxn modelId="{F2AEB643-19C8-4A8E-9DB0-8A75294C4D56}" type="presOf" srcId="{EB0AEFB5-3582-4FFA-AF4E-29012ECCE4CD}" destId="{54657315-6056-403D-AE92-DDE344ED30BD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EFC86F-85B4-45A5-AB9B-7A2421DB2883}">
      <dsp:nvSpPr>
        <dsp:cNvPr id="0" name=""/>
        <dsp:cNvSpPr/>
      </dsp:nvSpPr>
      <dsp:spPr>
        <a:xfrm>
          <a:off x="904" y="667462"/>
          <a:ext cx="3527168" cy="2116300"/>
        </a:xfrm>
        <a:prstGeom prst="rect">
          <a:avLst/>
        </a:prstGeom>
        <a:solidFill>
          <a:schemeClr val="tx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Charitable Gift Annuities</a:t>
          </a:r>
        </a:p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(CGAs)</a:t>
          </a:r>
        </a:p>
      </dsp:txBody>
      <dsp:txXfrm>
        <a:off x="904" y="667462"/>
        <a:ext cx="3527168" cy="2116300"/>
      </dsp:txXfrm>
    </dsp:sp>
    <dsp:sp modelId="{BD631060-621D-4B4F-B129-46B1AB06B625}">
      <dsp:nvSpPr>
        <dsp:cNvPr id="0" name=""/>
        <dsp:cNvSpPr/>
      </dsp:nvSpPr>
      <dsp:spPr>
        <a:xfrm>
          <a:off x="3880789" y="667462"/>
          <a:ext cx="3527168" cy="2116300"/>
        </a:xfrm>
        <a:prstGeom prst="rect">
          <a:avLst/>
        </a:prstGeom>
        <a:solidFill>
          <a:schemeClr val="tx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Charitable Remainder Trusts</a:t>
          </a:r>
        </a:p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(CRTs)</a:t>
          </a:r>
        </a:p>
      </dsp:txBody>
      <dsp:txXfrm>
        <a:off x="3880789" y="667462"/>
        <a:ext cx="3527168" cy="21163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158" cy="350641"/>
          </a:xfrm>
          <a:prstGeom prst="rect">
            <a:avLst/>
          </a:prstGeom>
        </p:spPr>
        <p:txBody>
          <a:bodyPr vert="horz" lIns="92104" tIns="46051" rIns="92104" bIns="4605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6121" y="1"/>
            <a:ext cx="4028158" cy="350641"/>
          </a:xfrm>
          <a:prstGeom prst="rect">
            <a:avLst/>
          </a:prstGeom>
        </p:spPr>
        <p:txBody>
          <a:bodyPr vert="horz" lIns="92104" tIns="46051" rIns="92104" bIns="46051" rtlCol="0"/>
          <a:lstStyle>
            <a:lvl1pPr algn="r">
              <a:defRPr sz="1200"/>
            </a:lvl1pPr>
          </a:lstStyle>
          <a:p>
            <a:fld id="{4C82C399-DF5B-4C95-9B0B-1F0E4946B699}" type="datetimeFigureOut">
              <a:rPr lang="en-US" smtClean="0"/>
              <a:pPr/>
              <a:t>1/20/2018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556"/>
            <a:ext cx="4028158" cy="350641"/>
          </a:xfrm>
          <a:prstGeom prst="rect">
            <a:avLst/>
          </a:prstGeom>
        </p:spPr>
        <p:txBody>
          <a:bodyPr vert="horz" lIns="92104" tIns="46051" rIns="92104" bIns="4605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6121" y="6658556"/>
            <a:ext cx="4028158" cy="350641"/>
          </a:xfrm>
          <a:prstGeom prst="rect">
            <a:avLst/>
          </a:prstGeom>
        </p:spPr>
        <p:txBody>
          <a:bodyPr vert="horz" lIns="92104" tIns="46051" rIns="92104" bIns="46051" rtlCol="0" anchor="b"/>
          <a:lstStyle>
            <a:lvl1pPr algn="r">
              <a:defRPr sz="1200"/>
            </a:lvl1pPr>
          </a:lstStyle>
          <a:p>
            <a:fld id="{2C5D6AB0-5B7B-4A19-BEA3-24458BCDA4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092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8440" cy="350520"/>
          </a:xfrm>
          <a:prstGeom prst="rect">
            <a:avLst/>
          </a:prstGeom>
        </p:spPr>
        <p:txBody>
          <a:bodyPr vert="horz" lIns="93163" tIns="46581" rIns="93163" bIns="4658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2" y="0"/>
            <a:ext cx="4028440" cy="350520"/>
          </a:xfrm>
          <a:prstGeom prst="rect">
            <a:avLst/>
          </a:prstGeom>
        </p:spPr>
        <p:txBody>
          <a:bodyPr vert="horz" lIns="93163" tIns="46581" rIns="93163" bIns="46581" rtlCol="0"/>
          <a:lstStyle>
            <a:lvl1pPr algn="r">
              <a:defRPr sz="1200"/>
            </a:lvl1pPr>
          </a:lstStyle>
          <a:p>
            <a:fld id="{508EB350-AFE8-4F34-AD4D-D28C7120D3CA}" type="datetimeFigureOut">
              <a:rPr lang="en-US" smtClean="0"/>
              <a:pPr/>
              <a:t>1/20/2018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3" tIns="46581" rIns="93163" bIns="4658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1" y="3329941"/>
            <a:ext cx="7437120" cy="3154680"/>
          </a:xfrm>
          <a:prstGeom prst="rect">
            <a:avLst/>
          </a:prstGeom>
        </p:spPr>
        <p:txBody>
          <a:bodyPr vert="horz" lIns="93163" tIns="46581" rIns="93163" bIns="4658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663"/>
            <a:ext cx="4028440" cy="350520"/>
          </a:xfrm>
          <a:prstGeom prst="rect">
            <a:avLst/>
          </a:prstGeom>
        </p:spPr>
        <p:txBody>
          <a:bodyPr vert="horz" lIns="93163" tIns="46581" rIns="93163" bIns="4658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2" y="6658663"/>
            <a:ext cx="4028440" cy="350520"/>
          </a:xfrm>
          <a:prstGeom prst="rect">
            <a:avLst/>
          </a:prstGeom>
        </p:spPr>
        <p:txBody>
          <a:bodyPr vert="horz" lIns="93163" tIns="46581" rIns="93163" bIns="46581" rtlCol="0" anchor="b"/>
          <a:lstStyle>
            <a:lvl1pPr algn="r">
              <a:defRPr sz="1200"/>
            </a:lvl1pPr>
          </a:lstStyle>
          <a:p>
            <a:fld id="{557135C7-BDED-4A17-84D7-162C8B6AE0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72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135C7-BDED-4A17-84D7-162C8B6AE0F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570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1,171,986 in </a:t>
            </a:r>
            <a:r>
              <a:rPr lang="en-US" dirty="0" err="1"/>
              <a:t>coinvestmetn</a:t>
            </a:r>
            <a:endParaRPr lang="en-US" dirty="0"/>
          </a:p>
          <a:p>
            <a:endParaRPr lang="en-US" dirty="0"/>
          </a:p>
          <a:p>
            <a:r>
              <a:rPr lang="en-US" dirty="0"/>
              <a:t>469,102 Community Impact</a:t>
            </a:r>
          </a:p>
          <a:p>
            <a:r>
              <a:rPr lang="en-US" dirty="0"/>
              <a:t>270,000 Food</a:t>
            </a:r>
            <a:r>
              <a:rPr lang="en-US" baseline="0" dirty="0"/>
              <a:t> Bank Fire</a:t>
            </a:r>
          </a:p>
          <a:p>
            <a:r>
              <a:rPr lang="en-US" baseline="0" dirty="0"/>
              <a:t>432,884 Monterey County gives!</a:t>
            </a:r>
          </a:p>
          <a:p>
            <a:r>
              <a:rPr lang="en-US" baseline="0" dirty="0"/>
              <a:t>$1,171,986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135C7-BDED-4A17-84D7-162C8B6AE0F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564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135C7-BDED-4A17-84D7-162C8B6AE0F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58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135C7-BDED-4A17-84D7-162C8B6AE0F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623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135C7-BDED-4A17-84D7-162C8B6AE0F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15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135C7-BDED-4A17-84D7-162C8B6AE0F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91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64096" cy="14611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28" y="5971863"/>
            <a:ext cx="1819018" cy="7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886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46522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72084"/>
            <a:ext cx="7886700" cy="346320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64096" cy="14611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28" y="5971863"/>
            <a:ext cx="1819018" cy="7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71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902F-1474-4C3F-91FD-4FF9E27A284E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CB049-ABED-47FB-A129-63B02768D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99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902F-1474-4C3F-91FD-4FF9E27A284E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CB049-ABED-47FB-A129-63B02768D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81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902F-1474-4C3F-91FD-4FF9E27A284E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CB049-ABED-47FB-A129-63B02768D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2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64096" cy="146112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1146522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28" y="5971863"/>
            <a:ext cx="1819018" cy="7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100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64096" cy="14611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28" y="5971863"/>
            <a:ext cx="1819018" cy="7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327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64096" cy="146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30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902F-1474-4C3F-91FD-4FF9E27A284E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CB049-ABED-47FB-A129-63B02768D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8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902F-1474-4C3F-91FD-4FF9E27A284E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CB049-ABED-47FB-A129-63B02768D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738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902F-1474-4C3F-91FD-4FF9E27A284E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CB049-ABED-47FB-A129-63B02768D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82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1/20/2018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E902F-1474-4C3F-91FD-4FF9E27A284E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CB049-ABED-47FB-A129-63B02768D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21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5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17.jpg"/><Relationship Id="rId4" Type="http://schemas.openxmlformats.org/officeDocument/2006/relationships/image" Target="../media/image2.png"/><Relationship Id="rId9" Type="http://schemas.microsoft.com/office/2007/relationships/diagramDrawing" Target="../diagrams/drawing4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5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png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2" y="2667000"/>
            <a:ext cx="9138696" cy="4191000"/>
          </a:xfrm>
        </p:spPr>
        <p:txBody>
          <a:bodyPr>
            <a:normAutofit/>
          </a:bodyPr>
          <a:lstStyle/>
          <a:p>
            <a:r>
              <a:rPr lang="en-US" sz="73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Alphabet Soup:</a:t>
            </a:r>
            <a:b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CRATs, CRUTs, CGAs &amp; DAFs</a:t>
            </a:r>
            <a:b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CFMC Board Retreat 2018</a:t>
            </a:r>
            <a:b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2" y="0"/>
            <a:ext cx="9138696" cy="1457070"/>
          </a:xfrm>
          <a:prstGeom prst="rect">
            <a:avLst/>
          </a:prstGeom>
        </p:spPr>
      </p:pic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DBA62B4-4611-4C0D-B3B9-1F441AA913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197924"/>
            <a:ext cx="5239523" cy="13746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C343CF-CE7E-4B41-A8D3-D3E446951B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48" y="5563318"/>
            <a:ext cx="9144000" cy="138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26592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571284"/>
            <a:ext cx="7772400" cy="1780108"/>
          </a:xfrm>
        </p:spPr>
        <p:txBody>
          <a:bodyPr>
            <a:normAutofit/>
          </a:bodyPr>
          <a:lstStyle/>
          <a:p>
            <a:pPr algn="ctr"/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9000" y="2666999"/>
            <a:ext cx="7569200" cy="2794001"/>
          </a:xfrm>
        </p:spPr>
        <p:txBody>
          <a:bodyPr>
            <a:normAutofit/>
          </a:bodyPr>
          <a:lstStyle/>
          <a:p>
            <a:r>
              <a:rPr lang="en-US" sz="3200" dirty="0"/>
              <a:t>March 2, 2016</a:t>
            </a:r>
          </a:p>
          <a:p>
            <a:endParaRPr lang="en-US" sz="32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613246"/>
            <a:ext cx="8610600" cy="18900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Charitable Re</a:t>
            </a:r>
            <a:endParaRPr lang="en-US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473200" y="3064504"/>
            <a:ext cx="6400800" cy="147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80247"/>
            <a:ext cx="9711796" cy="14777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4" y="3718"/>
            <a:ext cx="9138696" cy="1457070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/>
        </p:nvGraphicFramePr>
        <p:xfrm>
          <a:off x="1524000" y="4648200"/>
          <a:ext cx="6096000" cy="81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86D04EF2-361C-4EB4-B62D-139B8D74F6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48" y="1282744"/>
            <a:ext cx="6637252" cy="414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70010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35300" y="856988"/>
            <a:ext cx="3073400" cy="8264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CRT vs. CGA</a:t>
            </a:r>
          </a:p>
          <a:p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066800" y="2438400"/>
            <a:ext cx="6807200" cy="302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8696" cy="1371600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/>
        </p:nvGraphicFramePr>
        <p:xfrm>
          <a:off x="1524000" y="4648200"/>
          <a:ext cx="6096000" cy="81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404683"/>
              </p:ext>
            </p:extLst>
          </p:nvPr>
        </p:nvGraphicFramePr>
        <p:xfrm>
          <a:off x="203088" y="1397001"/>
          <a:ext cx="8763000" cy="5308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48727">
                  <a:extLst>
                    <a:ext uri="{9D8B030D-6E8A-4147-A177-3AD203B41FA5}">
                      <a16:colId xmlns:a16="http://schemas.microsoft.com/office/drawing/2014/main" val="643420315"/>
                    </a:ext>
                  </a:extLst>
                </a:gridCol>
                <a:gridCol w="4514273">
                  <a:extLst>
                    <a:ext uri="{9D8B030D-6E8A-4147-A177-3AD203B41FA5}">
                      <a16:colId xmlns:a16="http://schemas.microsoft.com/office/drawing/2014/main" val="4111578160"/>
                    </a:ext>
                  </a:extLst>
                </a:gridCol>
              </a:tblGrid>
              <a:tr h="66357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Charitable Remainder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Trusts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Charitable Gift Annuities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879404"/>
                  </a:ext>
                </a:extLst>
              </a:tr>
              <a:tr h="663575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CRT Requires an attorney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Donor sets up CGA directly with CFMC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1221892"/>
                  </a:ext>
                </a:extLst>
              </a:tr>
              <a:tr h="663575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CRT is its own legal entity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CGA is backed by assets of the CFMC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1583430"/>
                  </a:ext>
                </a:extLst>
              </a:tr>
              <a:tr h="663575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Donor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retains control over how assets are invested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CFMC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invests the assets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2532587"/>
                  </a:ext>
                </a:extLst>
              </a:tr>
              <a:tr h="663575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Donor can set the payout rate (&gt;5%)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Payout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rate is based on donor age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4138265"/>
                  </a:ext>
                </a:extLst>
              </a:tr>
              <a:tr h="663575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Donor can select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multiple income beneficiaries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Donor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is limited to two annuitants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4400518"/>
                  </a:ext>
                </a:extLst>
              </a:tr>
              <a:tr h="663575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Trust assets could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be exhausted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CFMC must pay for life even if underlying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assets are exhausted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5398863"/>
                  </a:ext>
                </a:extLst>
              </a:tr>
              <a:tr h="663575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25% of remainder must stay at CFMC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 of the remainder stays at CFMC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7940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4679854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Donor Advised Funds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10000"/>
            <a:ext cx="6858000" cy="1655762"/>
          </a:xfrm>
        </p:spPr>
        <p:txBody>
          <a:bodyPr/>
          <a:lstStyle/>
          <a:p>
            <a:r>
              <a:rPr lang="en-US" dirty="0"/>
              <a:t>Discover the Value of Partnering with the Community Foundation for Monterey County</a:t>
            </a:r>
          </a:p>
        </p:txBody>
      </p:sp>
    </p:spTree>
    <p:extLst>
      <p:ext uri="{BB962C8B-B14F-4D97-AF65-F5344CB8AC3E}">
        <p14:creationId xmlns:p14="http://schemas.microsoft.com/office/powerpoint/2010/main" val="1440921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962504"/>
              </p:ext>
            </p:extLst>
          </p:nvPr>
        </p:nvGraphicFramePr>
        <p:xfrm>
          <a:off x="1447800" y="1781289"/>
          <a:ext cx="6592614" cy="3844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2614">
                  <a:extLst>
                    <a:ext uri="{9D8B030D-6E8A-4147-A177-3AD203B41FA5}">
                      <a16:colId xmlns:a16="http://schemas.microsoft.com/office/drawing/2014/main" val="1431204361"/>
                    </a:ext>
                  </a:extLst>
                </a:gridCol>
              </a:tblGrid>
              <a:tr h="76558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CFMC Donor Advised Fund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0647345"/>
                  </a:ext>
                </a:extLst>
              </a:tr>
              <a:tr h="76558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Involvement, Control,</a:t>
                      </a:r>
                      <a:br>
                        <a:rPr lang="en-US" sz="3200" dirty="0"/>
                      </a:br>
                      <a:r>
                        <a:rPr lang="en-US" sz="3200" dirty="0"/>
                        <a:t>and Family Continuity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5496286"/>
                  </a:ext>
                </a:extLst>
              </a:tr>
              <a:tr h="117112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You make a tax deductible gift to create a donor advised fund and recommend grants to qualified nonprofit groups.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Receive immediate tax benefits in the year the gift is made.  You can add to your fund anytime.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Can utilize a wide variety of assets (such as cash, appreciated stock, real estate or other assets).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Can involve multiple generations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970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4261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413611"/>
              </p:ext>
            </p:extLst>
          </p:nvPr>
        </p:nvGraphicFramePr>
        <p:xfrm>
          <a:off x="1024758" y="1752600"/>
          <a:ext cx="7283669" cy="2703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83669">
                  <a:extLst>
                    <a:ext uri="{9D8B030D-6E8A-4147-A177-3AD203B41FA5}">
                      <a16:colId xmlns:a16="http://schemas.microsoft.com/office/drawing/2014/main" val="1431204361"/>
                    </a:ext>
                  </a:extLst>
                </a:gridCol>
              </a:tblGrid>
              <a:tr h="95063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CFMC </a:t>
                      </a:r>
                      <a:r>
                        <a:rPr lang="en-US" sz="3200" baseline="0" dirty="0"/>
                        <a:t>Donor Advised Fund</a:t>
                      </a:r>
                      <a:endParaRPr 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5496286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kumimoji="0" lang="en-US" sz="4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j-ea"/>
                          <a:cs typeface="+mj-cs"/>
                        </a:rPr>
                        <a:t>Tax Status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786206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Public charity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Benefits from CFMC’s 501(c)3 nonprofit status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970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4069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Tax Deductions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90977"/>
              </p:ext>
            </p:extLst>
          </p:nvPr>
        </p:nvGraphicFramePr>
        <p:xfrm>
          <a:off x="977462" y="2427151"/>
          <a:ext cx="7537888" cy="3284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8944">
                  <a:extLst>
                    <a:ext uri="{9D8B030D-6E8A-4147-A177-3AD203B41FA5}">
                      <a16:colId xmlns:a16="http://schemas.microsoft.com/office/drawing/2014/main" val="1431204361"/>
                    </a:ext>
                  </a:extLst>
                </a:gridCol>
                <a:gridCol w="3768944">
                  <a:extLst>
                    <a:ext uri="{9D8B030D-6E8A-4147-A177-3AD203B41FA5}">
                      <a16:colId xmlns:a16="http://schemas.microsoft.com/office/drawing/2014/main" val="981082624"/>
                    </a:ext>
                  </a:extLst>
                </a:gridCol>
              </a:tblGrid>
              <a:tr h="103484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CFMC </a:t>
                      </a:r>
                      <a:r>
                        <a:rPr lang="en-US" sz="3200" baseline="0" dirty="0"/>
                        <a:t>Donor</a:t>
                      </a:r>
                    </a:p>
                    <a:p>
                      <a:pPr algn="ctr"/>
                      <a:r>
                        <a:rPr lang="en-US" sz="3200" baseline="0" dirty="0"/>
                        <a:t>Advised Fund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Private</a:t>
                      </a:r>
                      <a:r>
                        <a:rPr lang="en-US" sz="3200" baseline="0" dirty="0"/>
                        <a:t> Foundation</a:t>
                      </a:r>
                      <a:endParaRPr 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5496286"/>
                  </a:ext>
                </a:extLst>
              </a:tr>
              <a:tr h="221752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Up to 50% of adjusted gross income on </a:t>
                      </a:r>
                      <a:r>
                        <a:rPr lang="en-U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cash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Up to 30% on </a:t>
                      </a:r>
                      <a:r>
                        <a:rPr lang="en-U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appreciated stock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Up to 30% on </a:t>
                      </a:r>
                      <a:r>
                        <a:rPr lang="en-U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real estate and closely held stock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Up to 30% of adjusted gross income on </a:t>
                      </a:r>
                      <a:r>
                        <a:rPr lang="en-U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cash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Up to 20% on </a:t>
                      </a:r>
                      <a:r>
                        <a:rPr lang="en-U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appreciated stock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Up to 20% on </a:t>
                      </a:r>
                      <a:r>
                        <a:rPr lang="en-U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real estate and closely held stock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970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8644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238743"/>
              </p:ext>
            </p:extLst>
          </p:nvPr>
        </p:nvGraphicFramePr>
        <p:xfrm>
          <a:off x="1182414" y="1710653"/>
          <a:ext cx="6684578" cy="39891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4578">
                  <a:extLst>
                    <a:ext uri="{9D8B030D-6E8A-4147-A177-3AD203B41FA5}">
                      <a16:colId xmlns:a16="http://schemas.microsoft.com/office/drawing/2014/main" val="1431204361"/>
                    </a:ext>
                  </a:extLst>
                </a:gridCol>
              </a:tblGrid>
              <a:tr h="139269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CFMC </a:t>
                      </a:r>
                      <a:r>
                        <a:rPr lang="en-US" sz="3200" baseline="0" dirty="0"/>
                        <a:t>Donor</a:t>
                      </a:r>
                    </a:p>
                    <a:p>
                      <a:pPr algn="ctr"/>
                      <a:r>
                        <a:rPr lang="en-US" sz="3200" baseline="0" dirty="0"/>
                        <a:t>Advised Fund</a:t>
                      </a:r>
                      <a:endParaRPr 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5496286"/>
                  </a:ext>
                </a:extLst>
              </a:tr>
              <a:tr h="859050">
                <a:tc>
                  <a:txBody>
                    <a:bodyPr/>
                    <a:lstStyle/>
                    <a:p>
                      <a:pPr marL="457200" lvl="1" indent="0">
                        <a:buFont typeface="Wingdings" panose="05000000000000000000" pitchFamily="2" charset="2"/>
                        <a:buNone/>
                      </a:pPr>
                      <a:r>
                        <a:rPr kumimoji="0" lang="en-US" sz="4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j-ea"/>
                          <a:cs typeface="+mj-cs"/>
                        </a:rPr>
                        <a:t>Grantmaking Support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384570"/>
                  </a:ext>
                </a:extLst>
              </a:tr>
              <a:tr h="137940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Professional philanthropic services staff with local expertise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grantmaking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support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research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verification of nonprofit status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accounting services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marketing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970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8029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396809"/>
              </p:ext>
            </p:extLst>
          </p:nvPr>
        </p:nvGraphicFramePr>
        <p:xfrm>
          <a:off x="1434662" y="1676401"/>
          <a:ext cx="6495392" cy="38146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5392">
                  <a:extLst>
                    <a:ext uri="{9D8B030D-6E8A-4147-A177-3AD203B41FA5}">
                      <a16:colId xmlns:a16="http://schemas.microsoft.com/office/drawing/2014/main" val="1431204361"/>
                    </a:ext>
                  </a:extLst>
                </a:gridCol>
              </a:tblGrid>
              <a:tr h="114132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CFMC </a:t>
                      </a:r>
                      <a:r>
                        <a:rPr lang="en-US" sz="3200" baseline="0" dirty="0"/>
                        <a:t>Donor</a:t>
                      </a:r>
                    </a:p>
                    <a:p>
                      <a:pPr algn="ctr"/>
                      <a:r>
                        <a:rPr lang="en-US" sz="3200" baseline="0" dirty="0"/>
                        <a:t>Advised Fund</a:t>
                      </a:r>
                      <a:endParaRPr 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5496286"/>
                  </a:ext>
                </a:extLst>
              </a:tr>
              <a:tr h="545869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/>
                        <a:t>No startup costs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334106"/>
                  </a:ext>
                </a:extLst>
              </a:tr>
              <a:tr h="64189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minimum payout requirements 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970653"/>
                  </a:ext>
                </a:extLst>
              </a:tr>
              <a:tr h="5711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/>
                        <a:t>Easy to establish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455361"/>
                  </a:ext>
                </a:extLst>
              </a:tr>
              <a:tr h="90977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/>
                        <a:t>$5,000 minimum (non-endowed)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/>
                        <a:t>$25,000 minimum (endowed)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31521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5011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448324"/>
              </p:ext>
            </p:extLst>
          </p:nvPr>
        </p:nvGraphicFramePr>
        <p:xfrm>
          <a:off x="1584435" y="1828800"/>
          <a:ext cx="5975130" cy="330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5130">
                  <a:extLst>
                    <a:ext uri="{9D8B030D-6E8A-4147-A177-3AD203B41FA5}">
                      <a16:colId xmlns:a16="http://schemas.microsoft.com/office/drawing/2014/main" val="1431204361"/>
                    </a:ext>
                  </a:extLst>
                </a:gridCol>
              </a:tblGrid>
              <a:tr h="71091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CFMC </a:t>
                      </a:r>
                      <a:r>
                        <a:rPr lang="en-US" sz="3200" baseline="0" dirty="0"/>
                        <a:t>Donor</a:t>
                      </a:r>
                    </a:p>
                    <a:p>
                      <a:pPr algn="ctr"/>
                      <a:r>
                        <a:rPr lang="en-US" sz="3200" baseline="0" dirty="0"/>
                        <a:t>Advised Fund</a:t>
                      </a:r>
                      <a:endParaRPr 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5496286"/>
                  </a:ext>
                </a:extLst>
              </a:tr>
              <a:tr h="704089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kumimoji="0" lang="en-US" sz="4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j-ea"/>
                          <a:cs typeface="+mj-cs"/>
                        </a:rPr>
                        <a:t>Administration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4044229"/>
                  </a:ext>
                </a:extLst>
              </a:tr>
              <a:tr h="147776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CFMC handles all administration and reporting.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Donors have access to their fund on-line via Donor Central and receive quarterly fund statements.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Privacy: All tax and financial information is private.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Donors may remain anonymous if preferred. 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970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5918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052475"/>
              </p:ext>
            </p:extLst>
          </p:nvPr>
        </p:nvGraphicFramePr>
        <p:xfrm>
          <a:off x="1584435" y="1524000"/>
          <a:ext cx="597513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5130">
                  <a:extLst>
                    <a:ext uri="{9D8B030D-6E8A-4147-A177-3AD203B41FA5}">
                      <a16:colId xmlns:a16="http://schemas.microsoft.com/office/drawing/2014/main" val="1431204361"/>
                    </a:ext>
                  </a:extLst>
                </a:gridCol>
              </a:tblGrid>
              <a:tr h="71091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CFMC </a:t>
                      </a:r>
                      <a:r>
                        <a:rPr lang="en-US" sz="3200" baseline="0" dirty="0"/>
                        <a:t>Donor</a:t>
                      </a:r>
                    </a:p>
                    <a:p>
                      <a:pPr algn="ctr"/>
                      <a:r>
                        <a:rPr lang="en-US" sz="3200" baseline="0" dirty="0"/>
                        <a:t>Advised Fund</a:t>
                      </a:r>
                      <a:endParaRPr 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5496286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kumimoji="0" lang="en-US" sz="4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j-ea"/>
                          <a:cs typeface="+mj-cs"/>
                        </a:rPr>
                        <a:t>Investment Options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214430"/>
                  </a:ext>
                </a:extLst>
              </a:tr>
              <a:tr h="147776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Four investment options to help fund holders achieve their philanthropic goals.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Added advantage of pooling funds together for greater diversification of investments, which provides for more opportunities for growth while reducing risk and lowering fees.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May invest with CFMC portfolio or select outside managers. 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970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6793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400" y="14280"/>
            <a:ext cx="9138696" cy="145707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E3A31B3-BE6B-4DD3-A0ED-B1F28B4D5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125272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Planned Giving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80381D-79C2-4EAB-8E17-698492215B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00200"/>
            <a:ext cx="9113297" cy="537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905651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659"/>
              </p:ext>
            </p:extLst>
          </p:nvPr>
        </p:nvGraphicFramePr>
        <p:xfrm>
          <a:off x="1676400" y="1981200"/>
          <a:ext cx="5975130" cy="3002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5130">
                  <a:extLst>
                    <a:ext uri="{9D8B030D-6E8A-4147-A177-3AD203B41FA5}">
                      <a16:colId xmlns:a16="http://schemas.microsoft.com/office/drawing/2014/main" val="1431204361"/>
                    </a:ext>
                  </a:extLst>
                </a:gridCol>
              </a:tblGrid>
              <a:tr h="84720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CFMC </a:t>
                      </a:r>
                      <a:r>
                        <a:rPr lang="en-US" sz="3200" baseline="0" dirty="0"/>
                        <a:t>Donor</a:t>
                      </a:r>
                    </a:p>
                    <a:p>
                      <a:pPr algn="ctr"/>
                      <a:r>
                        <a:rPr lang="en-US" sz="3200" baseline="0" dirty="0"/>
                        <a:t>Advised Fund</a:t>
                      </a:r>
                      <a:endParaRPr 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5496286"/>
                  </a:ext>
                </a:extLst>
              </a:tr>
              <a:tr h="740703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kumimoji="0" lang="en-US" sz="4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j-ea"/>
                          <a:cs typeface="+mj-cs"/>
                        </a:rPr>
                        <a:t>Estate Planning 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4921163"/>
                  </a:ext>
                </a:extLst>
              </a:tr>
              <a:tr h="117357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Vehicle to leave a legacy through a planned gift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970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63735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C4DBE7-64FE-4B82-B119-219F4186D8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2" r="10000"/>
          <a:stretch/>
        </p:blipFill>
        <p:spPr>
          <a:xfrm>
            <a:off x="144780" y="1143000"/>
            <a:ext cx="4427220" cy="4267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98ED2A-43A3-4A9F-B6F1-A8C285E282BF}"/>
              </a:ext>
            </a:extLst>
          </p:cNvPr>
          <p:cNvSpPr txBox="1"/>
          <p:nvPr/>
        </p:nvSpPr>
        <p:spPr>
          <a:xfrm>
            <a:off x="4800600" y="1382286"/>
            <a:ext cx="419862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“I chose to utilize the Community Foundation because of the high level of support I receive. I don’t have the administrative burden of a private foundation now and I’m confident my wishes will be carried out in the future.”</a:t>
            </a:r>
          </a:p>
          <a:p>
            <a:endParaRPr lang="en-US" sz="2600" dirty="0"/>
          </a:p>
          <a:p>
            <a:r>
              <a:rPr lang="en-US" sz="2600" dirty="0"/>
              <a:t>-Bob Nunes</a:t>
            </a:r>
          </a:p>
        </p:txBody>
      </p:sp>
    </p:spTree>
    <p:extLst>
      <p:ext uri="{BB962C8B-B14F-4D97-AF65-F5344CB8AC3E}">
        <p14:creationId xmlns:p14="http://schemas.microsoft.com/office/powerpoint/2010/main" val="3623975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716" y="1236472"/>
            <a:ext cx="8229600" cy="1252728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Gifts that Give Back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" y="0"/>
            <a:ext cx="9138696" cy="1457070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4161616"/>
              </p:ext>
            </p:extLst>
          </p:nvPr>
        </p:nvGraphicFramePr>
        <p:xfrm>
          <a:off x="867143" y="2253434"/>
          <a:ext cx="7408862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622E5ED-E086-453D-85CC-F7B77D4FDE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468893"/>
            <a:ext cx="9144000" cy="138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386290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5" y="25400"/>
            <a:ext cx="9138696" cy="145707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F3CFE23-E35A-4E9E-BEE4-170E7D9FC091}"/>
              </a:ext>
            </a:extLst>
          </p:cNvPr>
          <p:cNvSpPr/>
          <p:nvPr/>
        </p:nvSpPr>
        <p:spPr>
          <a:xfrm>
            <a:off x="244065" y="825282"/>
            <a:ext cx="8884695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73E8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Charitable Gift Annuity</a:t>
            </a:r>
          </a:p>
          <a:p>
            <a:r>
              <a:rPr lang="en-US" sz="2800" dirty="0">
                <a:solidFill>
                  <a:srgbClr val="073E8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 charitable gift annuity allows donors to make a gift to the CFMC and benefit the nonprofit(s) of their choice.</a:t>
            </a:r>
          </a:p>
          <a:p>
            <a:endParaRPr lang="en-US" sz="2800" dirty="0">
              <a:solidFill>
                <a:srgbClr val="073E87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73E8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Established with a contract with the CFMC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Immediate tax deduction for charitable portion of the gift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73E8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Stream of income that is fixed for life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73E8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 portion of the income may be tax free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73E8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TIAA </a:t>
            </a:r>
            <a:r>
              <a:rPr lang="en-US" sz="2600" dirty="0" err="1">
                <a:solidFill>
                  <a:srgbClr val="073E8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Kaspick</a:t>
            </a:r>
            <a:r>
              <a:rPr lang="en-US" sz="2600" dirty="0">
                <a:solidFill>
                  <a:srgbClr val="073E8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handles all administrative details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73E8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Upon the donor’s death, the remainder creates an endowed fund at the CFMC to fulfill the donor’s charitable wishes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73E8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Does not require the assistance of an attorney </a:t>
            </a:r>
          </a:p>
        </p:txBody>
      </p:sp>
    </p:spTree>
    <p:extLst>
      <p:ext uri="{BB962C8B-B14F-4D97-AF65-F5344CB8AC3E}">
        <p14:creationId xmlns:p14="http://schemas.microsoft.com/office/powerpoint/2010/main" val="4093971334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400"/>
            <a:ext cx="9138696" cy="14570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E3433E-FD7B-4530-AE51-1FB68BB0F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072150"/>
            <a:ext cx="6391621" cy="471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35520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20233" y="3470995"/>
            <a:ext cx="7408333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4" y="-57432"/>
            <a:ext cx="9138696" cy="145707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554049"/>
              </p:ext>
            </p:extLst>
          </p:nvPr>
        </p:nvGraphicFramePr>
        <p:xfrm>
          <a:off x="436992" y="2092951"/>
          <a:ext cx="8305800" cy="4724398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4152900">
                  <a:extLst>
                    <a:ext uri="{9D8B030D-6E8A-4147-A177-3AD203B41FA5}">
                      <a16:colId xmlns:a16="http://schemas.microsoft.com/office/drawing/2014/main" val="3148946230"/>
                    </a:ext>
                  </a:extLst>
                </a:gridCol>
                <a:gridCol w="4152900">
                  <a:extLst>
                    <a:ext uri="{9D8B030D-6E8A-4147-A177-3AD203B41FA5}">
                      <a16:colId xmlns:a16="http://schemas.microsoft.com/office/drawing/2014/main" val="455223446"/>
                    </a:ext>
                  </a:extLst>
                </a:gridCol>
              </a:tblGrid>
              <a:tr h="6749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</a:t>
                      </a:r>
                      <a:endParaRPr lang="en-US" sz="20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Rate of Return</a:t>
                      </a:r>
                      <a:endParaRPr lang="en-US" sz="20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68461331"/>
                  </a:ext>
                </a:extLst>
              </a:tr>
              <a:tr h="6749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</a:t>
                      </a:r>
                      <a:endParaRPr lang="en-US" sz="20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4.7%</a:t>
                      </a:r>
                      <a:endParaRPr lang="en-US" sz="20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44717562"/>
                  </a:ext>
                </a:extLst>
              </a:tr>
              <a:tr h="6749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  <a:endParaRPr lang="en-US" sz="20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5.1%</a:t>
                      </a:r>
                      <a:endParaRPr lang="en-US" sz="20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99712478"/>
                  </a:ext>
                </a:extLst>
              </a:tr>
              <a:tr h="6749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</a:t>
                      </a:r>
                      <a:endParaRPr lang="en-US" sz="20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5.8%</a:t>
                      </a:r>
                      <a:endParaRPr lang="en-US" sz="20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15017598"/>
                  </a:ext>
                </a:extLst>
              </a:tr>
              <a:tr h="6749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</a:t>
                      </a:r>
                      <a:endParaRPr lang="en-US" sz="20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6.8%</a:t>
                      </a:r>
                      <a:endParaRPr lang="en-US" sz="20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81034460"/>
                  </a:ext>
                </a:extLst>
              </a:tr>
              <a:tr h="6749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</a:t>
                      </a:r>
                      <a:endParaRPr lang="en-US" sz="20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7.8%</a:t>
                      </a:r>
                      <a:endParaRPr lang="en-US" sz="20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84960981"/>
                  </a:ext>
                </a:extLst>
              </a:tr>
              <a:tr h="6749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90+</a:t>
                      </a:r>
                      <a:endParaRPr lang="en-US" sz="20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9.0%</a:t>
                      </a:r>
                      <a:endParaRPr lang="en-US" sz="20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53064446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367950"/>
            <a:ext cx="22794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1100" y="1060354"/>
            <a:ext cx="678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73E8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Charitable Gift Annuities</a:t>
            </a:r>
            <a:br>
              <a:rPr lang="en-US" sz="2800" dirty="0">
                <a:solidFill>
                  <a:srgbClr val="073E8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2800" dirty="0">
                <a:solidFill>
                  <a:srgbClr val="073E8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Example Donor Ages &amp; Rates</a:t>
            </a:r>
          </a:p>
          <a:p>
            <a:pPr algn="ctr"/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00399550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20233" y="3470995"/>
            <a:ext cx="7408333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4" y="-57432"/>
            <a:ext cx="9138696" cy="1457070"/>
          </a:xfrm>
          <a:prstGeom prst="rect">
            <a:avLst/>
          </a:prstGeom>
        </p:spPr>
      </p:pic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367950"/>
            <a:ext cx="22794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1100" y="1060354"/>
            <a:ext cx="678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73E8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Sample Charitable Gift Annuity</a:t>
            </a:r>
            <a:br>
              <a:rPr lang="en-US" sz="2800" dirty="0">
                <a:solidFill>
                  <a:srgbClr val="073E8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2800" dirty="0">
                <a:solidFill>
                  <a:srgbClr val="073E8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Susan Green – Age 75 </a:t>
            </a:r>
          </a:p>
          <a:p>
            <a:pPr algn="ctr"/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2B022B-4499-47E2-97DE-8E40A335C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71" y="2368553"/>
            <a:ext cx="8504657" cy="42675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78A02C-0FDF-498A-8572-138DB9F6F0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875" y="4754344"/>
            <a:ext cx="445047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98135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br>
              <a:rPr lang="en-US" dirty="0"/>
            </a:b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174481"/>
            <a:ext cx="8610600" cy="18900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Charitable Remainder Trusts</a:t>
            </a:r>
            <a:br>
              <a:rPr lang="en-US" dirty="0"/>
            </a:br>
            <a:endParaRPr lang="en-US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473200" y="3064504"/>
            <a:ext cx="6400800" cy="147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80247"/>
            <a:ext cx="9711796" cy="14777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" y="0"/>
            <a:ext cx="9138696" cy="1457070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36774931"/>
              </p:ext>
            </p:extLst>
          </p:nvPr>
        </p:nvGraphicFramePr>
        <p:xfrm>
          <a:off x="1524000" y="4648200"/>
          <a:ext cx="6096000" cy="81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773509" y="2832946"/>
            <a:ext cx="7368381" cy="1927209"/>
            <a:chOff x="785019" y="2806959"/>
            <a:chExt cx="6834980" cy="1927209"/>
          </a:xfrm>
          <a:solidFill>
            <a:schemeClr val="bg2">
              <a:lumMod val="25000"/>
            </a:schemeClr>
          </a:solidFill>
        </p:grpSpPr>
        <p:sp>
          <p:nvSpPr>
            <p:cNvPr id="12" name="Freeform: Shape 11"/>
            <p:cNvSpPr/>
            <p:nvPr/>
          </p:nvSpPr>
          <p:spPr>
            <a:xfrm>
              <a:off x="4494609" y="2806959"/>
              <a:ext cx="3125390" cy="1875234"/>
            </a:xfrm>
            <a:custGeom>
              <a:avLst/>
              <a:gdLst>
                <a:gd name="connsiteX0" fmla="*/ 0 w 3125390"/>
                <a:gd name="connsiteY0" fmla="*/ 0 h 1875234"/>
                <a:gd name="connsiteX1" fmla="*/ 3125390 w 3125390"/>
                <a:gd name="connsiteY1" fmla="*/ 0 h 1875234"/>
                <a:gd name="connsiteX2" fmla="*/ 3125390 w 3125390"/>
                <a:gd name="connsiteY2" fmla="*/ 1875234 h 1875234"/>
                <a:gd name="connsiteX3" fmla="*/ 0 w 3125390"/>
                <a:gd name="connsiteY3" fmla="*/ 1875234 h 1875234"/>
                <a:gd name="connsiteX4" fmla="*/ 0 w 3125390"/>
                <a:gd name="connsiteY4" fmla="*/ 0 h 1875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5390" h="1875234">
                  <a:moveTo>
                    <a:pt x="0" y="0"/>
                  </a:moveTo>
                  <a:lnTo>
                    <a:pt x="3125390" y="0"/>
                  </a:lnTo>
                  <a:lnTo>
                    <a:pt x="3125390" y="1875234"/>
                  </a:lnTo>
                  <a:lnTo>
                    <a:pt x="0" y="1875234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0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Unitrust</a:t>
              </a:r>
              <a:endParaRPr lang="en-US" sz="40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000" dirty="0"/>
                <a:t>(CRUT)</a:t>
              </a:r>
              <a:endParaRPr lang="en-US" sz="4000" kern="1200" dirty="0"/>
            </a:p>
          </p:txBody>
        </p:sp>
        <p:sp>
          <p:nvSpPr>
            <p:cNvPr id="13" name="Freeform: Shape 12"/>
            <p:cNvSpPr/>
            <p:nvPr/>
          </p:nvSpPr>
          <p:spPr>
            <a:xfrm>
              <a:off x="785019" y="2858934"/>
              <a:ext cx="3125390" cy="1875234"/>
            </a:xfrm>
            <a:custGeom>
              <a:avLst/>
              <a:gdLst>
                <a:gd name="connsiteX0" fmla="*/ 0 w 3125390"/>
                <a:gd name="connsiteY0" fmla="*/ 0 h 1875234"/>
                <a:gd name="connsiteX1" fmla="*/ 3125390 w 3125390"/>
                <a:gd name="connsiteY1" fmla="*/ 0 h 1875234"/>
                <a:gd name="connsiteX2" fmla="*/ 3125390 w 3125390"/>
                <a:gd name="connsiteY2" fmla="*/ 1875234 h 1875234"/>
                <a:gd name="connsiteX3" fmla="*/ 0 w 3125390"/>
                <a:gd name="connsiteY3" fmla="*/ 1875234 h 1875234"/>
                <a:gd name="connsiteX4" fmla="*/ 0 w 3125390"/>
                <a:gd name="connsiteY4" fmla="*/ 0 h 1875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5390" h="1875234">
                  <a:moveTo>
                    <a:pt x="0" y="0"/>
                  </a:moveTo>
                  <a:lnTo>
                    <a:pt x="3125390" y="0"/>
                  </a:lnTo>
                  <a:lnTo>
                    <a:pt x="3125390" y="1875234"/>
                  </a:lnTo>
                  <a:lnTo>
                    <a:pt x="0" y="1875234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000" kern="1200" dirty="0"/>
            </a:p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0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Annuity</a:t>
              </a:r>
            </a:p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000" dirty="0"/>
                <a:t>(CRAT)</a:t>
              </a:r>
              <a:r>
                <a:rPr lang="en-US" sz="6500" dirty="0"/>
                <a:t>	</a:t>
              </a:r>
              <a:endParaRPr lang="en-US" sz="6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33250258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1066800" y="2438400"/>
            <a:ext cx="6807200" cy="302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6" y="0"/>
            <a:ext cx="9138696" cy="1457070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/>
        </p:nvGraphicFramePr>
        <p:xfrm>
          <a:off x="1524000" y="4648200"/>
          <a:ext cx="6096000" cy="81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4" name="TextBox 73"/>
          <p:cNvSpPr txBox="1"/>
          <p:nvPr/>
        </p:nvSpPr>
        <p:spPr>
          <a:xfrm>
            <a:off x="245021" y="1600200"/>
            <a:ext cx="8915391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CRT is a vehicle into which donors can place assets and in return receive income. The remainder ultimately benefits the causes of the donor’s choice. </a:t>
            </a:r>
          </a:p>
          <a:p>
            <a:endParaRPr lang="en-US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CRT is its own legal entity, requiring an attorney to establish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Donors can give cash, appreciated stock, closely held stock, real estate or other assets. Real estate must be free and clear. 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 capital gains tax and receive a charitable income tax deduction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Donors receive a stream of income during their lifetime, a portion of which may be tax free. Payments may be fixed (CRAT) or variable (CRUT). The minimum annual percentage payout is 5%. 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Donor decides how they want the remainder to be used to benefit the nonprofit of their choice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CFMC to trustee, 25% of the remainder must stay with the CFMC in an endowed fund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Administration and investment is handled by TIAA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Kaspick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3788F0-7107-4439-85C8-DEF8AD6E4A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3202" y="388538"/>
            <a:ext cx="8614395" cy="1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27707"/>
      </p:ext>
    </p:extLst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19188</TotalTime>
  <Words>698</Words>
  <Application>Microsoft Office PowerPoint</Application>
  <PresentationFormat>On-screen Show (4:3)</PresentationFormat>
  <Paragraphs>161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Candara</vt:lpstr>
      <vt:lpstr>Symbol</vt:lpstr>
      <vt:lpstr>Times New Roman</vt:lpstr>
      <vt:lpstr>Wingdings</vt:lpstr>
      <vt:lpstr>Waveform</vt:lpstr>
      <vt:lpstr>Office Theme</vt:lpstr>
      <vt:lpstr>Alphabet Soup: CRATs, CRUTs, CGAs &amp; DAFs  CFMC Board Retreat 2018 </vt:lpstr>
      <vt:lpstr>Planned Giving</vt:lpstr>
      <vt:lpstr>Gifts that Give Back</vt:lpstr>
      <vt:lpstr>PowerPoint Presentation</vt:lpstr>
      <vt:lpstr>PowerPoint Presentation</vt:lpstr>
      <vt:lpstr>      </vt:lpstr>
      <vt:lpstr>      </vt:lpstr>
      <vt:lpstr> </vt:lpstr>
      <vt:lpstr>PowerPoint Presentation</vt:lpstr>
      <vt:lpstr> </vt:lpstr>
      <vt:lpstr>PowerPoint Presentation</vt:lpstr>
      <vt:lpstr>Donor Advised Funds</vt:lpstr>
      <vt:lpstr>PowerPoint Presentation</vt:lpstr>
      <vt:lpstr>PowerPoint Presentation</vt:lpstr>
      <vt:lpstr>Tax Deductions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CFMC Board Retreat 2012</dc:title>
  <dc:creator>Amanda Holder</dc:creator>
  <cp:lastModifiedBy>Conference Conference</cp:lastModifiedBy>
  <cp:revision>463</cp:revision>
  <cp:lastPrinted>2018-01-19T19:29:19Z</cp:lastPrinted>
  <dcterms:created xsi:type="dcterms:W3CDTF">2012-01-11T03:58:25Z</dcterms:created>
  <dcterms:modified xsi:type="dcterms:W3CDTF">2018-01-20T20:29:22Z</dcterms:modified>
</cp:coreProperties>
</file>