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handoutMasterIdLst>
    <p:handoutMasterId r:id="rId25"/>
  </p:handoutMasterIdLst>
  <p:sldIdLst>
    <p:sldId id="256" r:id="rId2"/>
    <p:sldId id="349" r:id="rId3"/>
    <p:sldId id="361" r:id="rId4"/>
    <p:sldId id="362" r:id="rId5"/>
    <p:sldId id="363" r:id="rId6"/>
    <p:sldId id="360" r:id="rId7"/>
    <p:sldId id="341" r:id="rId8"/>
    <p:sldId id="350" r:id="rId9"/>
    <p:sldId id="351" r:id="rId10"/>
    <p:sldId id="352" r:id="rId11"/>
    <p:sldId id="262" r:id="rId12"/>
    <p:sldId id="333" r:id="rId13"/>
    <p:sldId id="353" r:id="rId14"/>
    <p:sldId id="354" r:id="rId15"/>
    <p:sldId id="355" r:id="rId16"/>
    <p:sldId id="356" r:id="rId17"/>
    <p:sldId id="357" r:id="rId18"/>
    <p:sldId id="358" r:id="rId19"/>
    <p:sldId id="359" r:id="rId20"/>
    <p:sldId id="364" r:id="rId21"/>
    <p:sldId id="342" r:id="rId22"/>
    <p:sldId id="296"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3" autoAdjust="0"/>
    <p:restoredTop sz="94629" autoAdjust="0"/>
  </p:normalViewPr>
  <p:slideViewPr>
    <p:cSldViewPr>
      <p:cViewPr>
        <p:scale>
          <a:sx n="81" d="100"/>
          <a:sy n="81" d="100"/>
        </p:scale>
        <p:origin x="-366"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78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627" cy="464980"/>
          </a:xfrm>
          <a:prstGeom prst="rect">
            <a:avLst/>
          </a:prstGeom>
        </p:spPr>
        <p:txBody>
          <a:bodyPr vert="horz" lIns="92117" tIns="46058" rIns="92117" bIns="46058" rtlCol="0"/>
          <a:lstStyle>
            <a:lvl1pPr algn="l">
              <a:defRPr sz="1200"/>
            </a:lvl1pPr>
          </a:lstStyle>
          <a:p>
            <a:endParaRPr lang="en-US" dirty="0"/>
          </a:p>
        </p:txBody>
      </p:sp>
      <p:sp>
        <p:nvSpPr>
          <p:cNvPr id="3" name="Date Placeholder 2"/>
          <p:cNvSpPr>
            <a:spLocks noGrp="1"/>
          </p:cNvSpPr>
          <p:nvPr>
            <p:ph type="dt" sz="quarter" idx="1"/>
          </p:nvPr>
        </p:nvSpPr>
        <p:spPr>
          <a:xfrm>
            <a:off x="3971172" y="1"/>
            <a:ext cx="3037627" cy="464980"/>
          </a:xfrm>
          <a:prstGeom prst="rect">
            <a:avLst/>
          </a:prstGeom>
        </p:spPr>
        <p:txBody>
          <a:bodyPr vert="horz" lIns="92117" tIns="46058" rIns="92117" bIns="46058" rtlCol="0"/>
          <a:lstStyle>
            <a:lvl1pPr algn="r">
              <a:defRPr sz="1200"/>
            </a:lvl1pPr>
          </a:lstStyle>
          <a:p>
            <a:fld id="{4C82C399-DF5B-4C95-9B0B-1F0E4946B699}" type="datetimeFigureOut">
              <a:rPr lang="en-US" smtClean="0"/>
              <a:pPr/>
              <a:t>10/19/2015</a:t>
            </a:fld>
            <a:endParaRPr lang="en-US" dirty="0"/>
          </a:p>
        </p:txBody>
      </p:sp>
      <p:sp>
        <p:nvSpPr>
          <p:cNvPr id="4" name="Footer Placeholder 3"/>
          <p:cNvSpPr>
            <a:spLocks noGrp="1"/>
          </p:cNvSpPr>
          <p:nvPr>
            <p:ph type="ftr" sz="quarter" idx="2"/>
          </p:nvPr>
        </p:nvSpPr>
        <p:spPr>
          <a:xfrm>
            <a:off x="0" y="8829823"/>
            <a:ext cx="3037627" cy="464980"/>
          </a:xfrm>
          <a:prstGeom prst="rect">
            <a:avLst/>
          </a:prstGeom>
        </p:spPr>
        <p:txBody>
          <a:bodyPr vert="horz" lIns="92117" tIns="46058" rIns="92117" bIns="460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72" y="8829823"/>
            <a:ext cx="3037627" cy="464980"/>
          </a:xfrm>
          <a:prstGeom prst="rect">
            <a:avLst/>
          </a:prstGeom>
        </p:spPr>
        <p:txBody>
          <a:bodyPr vert="horz" lIns="92117" tIns="46058" rIns="92117" bIns="46058" rtlCol="0" anchor="b"/>
          <a:lstStyle>
            <a:lvl1pPr algn="r">
              <a:defRPr sz="1200"/>
            </a:lvl1pPr>
          </a:lstStyle>
          <a:p>
            <a:fld id="{2C5D6AB0-5B7B-4A19-BEA3-24458BCDA43D}" type="slidenum">
              <a:rPr lang="en-US" smtClean="0"/>
              <a:pPr/>
              <a:t>‹#›</a:t>
            </a:fld>
            <a:endParaRPr lang="en-US" dirty="0"/>
          </a:p>
        </p:txBody>
      </p:sp>
    </p:spTree>
    <p:extLst>
      <p:ext uri="{BB962C8B-B14F-4D97-AF65-F5344CB8AC3E}">
        <p14:creationId xmlns:p14="http://schemas.microsoft.com/office/powerpoint/2010/main" val="3384092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508EB350-AFE8-4F34-AD4D-D28C7120D3CA}" type="datetimeFigureOut">
              <a:rPr lang="en-US" smtClean="0"/>
              <a:pPr/>
              <a:t>10/19/2015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6"/>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76" tIns="46588" rIns="93176" bIns="46588" rtlCol="0" anchor="b"/>
          <a:lstStyle>
            <a:lvl1pPr algn="r">
              <a:defRPr sz="1200"/>
            </a:lvl1pPr>
          </a:lstStyle>
          <a:p>
            <a:fld id="{557135C7-BDED-4A17-84D7-162C8B6AE0F1}" type="slidenum">
              <a:rPr lang="en-US" smtClean="0"/>
              <a:pPr/>
              <a:t>‹#›</a:t>
            </a:fld>
            <a:endParaRPr lang="en-US" dirty="0"/>
          </a:p>
        </p:txBody>
      </p:sp>
    </p:spTree>
    <p:extLst>
      <p:ext uri="{BB962C8B-B14F-4D97-AF65-F5344CB8AC3E}">
        <p14:creationId xmlns:p14="http://schemas.microsoft.com/office/powerpoint/2010/main" val="1031272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a:t>
            </a:fld>
            <a:endParaRPr lang="en-US" dirty="0"/>
          </a:p>
        </p:txBody>
      </p:sp>
    </p:spTree>
    <p:extLst>
      <p:ext uri="{BB962C8B-B14F-4D97-AF65-F5344CB8AC3E}">
        <p14:creationId xmlns:p14="http://schemas.microsoft.com/office/powerpoint/2010/main" val="794697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12</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13</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14</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15</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16</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17</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18</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19</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20</a:t>
            </a:fld>
            <a:endParaRPr lang="en-US" dirty="0"/>
          </a:p>
        </p:txBody>
      </p:sp>
    </p:spTree>
    <p:extLst>
      <p:ext uri="{BB962C8B-B14F-4D97-AF65-F5344CB8AC3E}">
        <p14:creationId xmlns:p14="http://schemas.microsoft.com/office/powerpoint/2010/main" val="756386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21</a:t>
            </a:fld>
            <a:endParaRPr lang="en-US" dirty="0"/>
          </a:p>
        </p:txBody>
      </p:sp>
    </p:spTree>
    <p:extLst>
      <p:ext uri="{BB962C8B-B14F-4D97-AF65-F5344CB8AC3E}">
        <p14:creationId xmlns:p14="http://schemas.microsoft.com/office/powerpoint/2010/main" val="123624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2</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22</a:t>
            </a:fld>
            <a:endParaRPr lang="en-US" dirty="0"/>
          </a:p>
        </p:txBody>
      </p:sp>
    </p:spTree>
    <p:extLst>
      <p:ext uri="{BB962C8B-B14F-4D97-AF65-F5344CB8AC3E}">
        <p14:creationId xmlns:p14="http://schemas.microsoft.com/office/powerpoint/2010/main" val="19906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3</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4</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5</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6</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Contrasts generational change</a:t>
            </a:r>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7</a:t>
            </a:fld>
            <a:endParaRPr lang="en-US" dirty="0"/>
          </a:p>
        </p:txBody>
      </p:sp>
    </p:spTree>
    <p:extLst>
      <p:ext uri="{BB962C8B-B14F-4D97-AF65-F5344CB8AC3E}">
        <p14:creationId xmlns:p14="http://schemas.microsoft.com/office/powerpoint/2010/main" val="4252573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10</a:t>
            </a:fld>
            <a:endParaRPr lang="en-US" dirty="0"/>
          </a:p>
        </p:txBody>
      </p:sp>
    </p:spTree>
    <p:extLst>
      <p:ext uri="{BB962C8B-B14F-4D97-AF65-F5344CB8AC3E}">
        <p14:creationId xmlns:p14="http://schemas.microsoft.com/office/powerpoint/2010/main" val="384986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135C7-BDED-4A17-84D7-162C8B6AE0F1}" type="slidenum">
              <a:rPr lang="en-US" smtClean="0"/>
              <a:pPr/>
              <a:t>11</a:t>
            </a:fld>
            <a:endParaRPr lang="en-US" dirty="0"/>
          </a:p>
        </p:txBody>
      </p:sp>
    </p:spTree>
    <p:extLst>
      <p:ext uri="{BB962C8B-B14F-4D97-AF65-F5344CB8AC3E}">
        <p14:creationId xmlns:p14="http://schemas.microsoft.com/office/powerpoint/2010/main" val="205000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19" name="Footer Placeholder 18"/>
          <p:cNvSpPr>
            <a:spLocks noGrp="1"/>
          </p:cNvSpPr>
          <p:nvPr>
            <p:ph type="ftr" sz="quarter" idx="11"/>
          </p:nvPr>
        </p:nvSpPr>
        <p:spPr/>
        <p:txBody>
          <a:bodyPr/>
          <a:lstStyle/>
          <a:p>
            <a:endParaRPr kumimoji="0" lang="en-US" dirty="0"/>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10/19/2015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10/19/2015</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739" y="1143000"/>
            <a:ext cx="7851648" cy="1828800"/>
          </a:xfrm>
        </p:spPr>
        <p:txBody>
          <a:bodyPr>
            <a:normAutofit/>
          </a:bodyPr>
          <a:lstStyle/>
          <a:p>
            <a:pPr algn="ctr"/>
            <a:r>
              <a:rPr lang="en-US" sz="4800" dirty="0" smtClean="0"/>
              <a:t>Strategic Plan 2015 </a:t>
            </a:r>
            <a:endParaRPr lang="en-US" sz="4800" dirty="0"/>
          </a:p>
        </p:txBody>
      </p:sp>
      <p:sp>
        <p:nvSpPr>
          <p:cNvPr id="3" name="Subtitle 2"/>
          <p:cNvSpPr>
            <a:spLocks noGrp="1"/>
          </p:cNvSpPr>
          <p:nvPr>
            <p:ph type="subTitle" idx="1"/>
          </p:nvPr>
        </p:nvSpPr>
        <p:spPr>
          <a:xfrm>
            <a:off x="0" y="3228536"/>
            <a:ext cx="8763000" cy="1752600"/>
          </a:xfrm>
        </p:spPr>
        <p:txBody>
          <a:bodyPr>
            <a:normAutofit/>
          </a:bodyPr>
          <a:lstStyle/>
          <a:p>
            <a:r>
              <a:rPr lang="en-US" sz="2400" dirty="0" smtClean="0"/>
              <a:t> </a:t>
            </a:r>
            <a:r>
              <a:rPr lang="en-US" sz="2800" dirty="0" smtClean="0">
                <a:latin typeface="Gill Sans MT" panose="020B0502020104020203" pitchFamily="34" charset="0"/>
              </a:rPr>
              <a:t>CFMC Board of Directors Meeting - October 27, 2015</a:t>
            </a:r>
          </a:p>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0" y="4419600"/>
            <a:ext cx="6677526" cy="1828800"/>
          </a:xfrm>
          <a:prstGeom prst="rect">
            <a:avLst/>
          </a:prstGeom>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762000"/>
          </a:xfrm>
        </p:spPr>
        <p:txBody>
          <a:bodyPr>
            <a:normAutofit/>
          </a:bodyPr>
          <a:lstStyle/>
          <a:p>
            <a:r>
              <a:rPr lang="en-US" sz="4400" dirty="0" smtClean="0">
                <a:solidFill>
                  <a:srgbClr val="0070C0"/>
                </a:solidFill>
              </a:rPr>
              <a:t>The CFMC must:</a:t>
            </a:r>
            <a:endParaRPr lang="en-US" sz="4400" dirty="0">
              <a:solidFill>
                <a:srgbClr val="0070C0"/>
              </a:solidFill>
            </a:endParaRPr>
          </a:p>
        </p:txBody>
      </p:sp>
      <p:sp>
        <p:nvSpPr>
          <p:cNvPr id="3" name="Content Placeholder 2"/>
          <p:cNvSpPr>
            <a:spLocks noGrp="1"/>
          </p:cNvSpPr>
          <p:nvPr>
            <p:ph idx="1"/>
          </p:nvPr>
        </p:nvSpPr>
        <p:spPr>
          <a:xfrm>
            <a:off x="1" y="914400"/>
            <a:ext cx="9167446" cy="6248400"/>
          </a:xfrm>
        </p:spPr>
        <p:txBody>
          <a:bodyPr>
            <a:normAutofit fontScale="92500" lnSpcReduction="20000"/>
          </a:bodyPr>
          <a:lstStyle/>
          <a:p>
            <a:pPr lvl="0"/>
            <a:r>
              <a:rPr lang="en-US" dirty="0" smtClean="0">
                <a:latin typeface="Gill Sans MT" panose="020B0502020104020203" pitchFamily="34" charset="0"/>
              </a:rPr>
              <a:t>Remain </a:t>
            </a:r>
            <a:r>
              <a:rPr lang="en-US" dirty="0">
                <a:latin typeface="Gill Sans MT" panose="020B0502020104020203" pitchFamily="34" charset="0"/>
              </a:rPr>
              <a:t>committed to a truly countywide reach in all aspects of its operations. </a:t>
            </a:r>
          </a:p>
          <a:p>
            <a:pPr lvl="0"/>
            <a:r>
              <a:rPr lang="en-US" dirty="0">
                <a:latin typeface="Gill Sans MT" panose="020B0502020104020203" pitchFamily="34" charset="0"/>
              </a:rPr>
              <a:t>Implement a focused </a:t>
            </a:r>
            <a:r>
              <a:rPr lang="en-US" dirty="0" smtClean="0">
                <a:latin typeface="Gill Sans MT" panose="020B0502020104020203" pitchFamily="34" charset="0"/>
              </a:rPr>
              <a:t>grantmaking </a:t>
            </a:r>
            <a:r>
              <a:rPr lang="en-US" dirty="0">
                <a:latin typeface="Gill Sans MT" panose="020B0502020104020203" pitchFamily="34" charset="0"/>
              </a:rPr>
              <a:t>strategy that will continually strive to achieve greater impact. </a:t>
            </a:r>
          </a:p>
          <a:p>
            <a:pPr lvl="0"/>
            <a:r>
              <a:rPr lang="en-US" dirty="0">
                <a:latin typeface="Gill Sans MT" panose="020B0502020104020203" pitchFamily="34" charset="0"/>
              </a:rPr>
              <a:t>Proactively seek philanthropic partners for focused investments on shared priorities. Philanthropic partners may be donor advisors, third-party funders, or recipients of the CFMC’s private foundation services.</a:t>
            </a:r>
          </a:p>
          <a:p>
            <a:pPr lvl="0"/>
            <a:r>
              <a:rPr lang="en-US" b="1" dirty="0">
                <a:solidFill>
                  <a:srgbClr val="0070C0"/>
                </a:solidFill>
                <a:latin typeface="Gill Sans MT" panose="020B0502020104020203" pitchFamily="34" charset="0"/>
              </a:rPr>
              <a:t>Elevate its role as a convener, partner and community leader. </a:t>
            </a:r>
          </a:p>
          <a:p>
            <a:pPr lvl="0"/>
            <a:r>
              <a:rPr lang="en-US" dirty="0">
                <a:latin typeface="Gill Sans MT" panose="020B0502020104020203" pitchFamily="34" charset="0"/>
              </a:rPr>
              <a:t>Implement a strong asset development plan in order to grow the resources with which to address pressing community needs and support a vigorous, focused </a:t>
            </a:r>
            <a:r>
              <a:rPr lang="en-US" dirty="0" smtClean="0">
                <a:latin typeface="Gill Sans MT" panose="020B0502020104020203" pitchFamily="34" charset="0"/>
              </a:rPr>
              <a:t>grantmaking </a:t>
            </a:r>
            <a:r>
              <a:rPr lang="en-US" dirty="0">
                <a:latin typeface="Gill Sans MT" panose="020B0502020104020203" pitchFamily="34" charset="0"/>
              </a:rPr>
              <a:t>program.</a:t>
            </a:r>
          </a:p>
          <a:p>
            <a:pPr lvl="0"/>
            <a:r>
              <a:rPr lang="en-US" dirty="0">
                <a:latin typeface="Gill Sans MT" panose="020B0502020104020203" pitchFamily="34" charset="0"/>
              </a:rPr>
              <a:t>Remain committed to building capacity of our nonprofit partners.  </a:t>
            </a:r>
          </a:p>
          <a:p>
            <a:pPr lvl="0"/>
            <a:r>
              <a:rPr lang="en-US" dirty="0">
                <a:latin typeface="Gill Sans MT" panose="020B0502020104020203" pitchFamily="34" charset="0"/>
              </a:rPr>
              <a:t>Enhance services and support to fund holders to create higher philanthropic impact. </a:t>
            </a:r>
          </a:p>
          <a:p>
            <a:pPr lvl="0"/>
            <a:r>
              <a:rPr lang="en-US" dirty="0">
                <a:latin typeface="Gill Sans MT" panose="020B0502020104020203" pitchFamily="34" charset="0"/>
              </a:rPr>
              <a:t>Stay apace of changing communications strategies to elevate community awareness by telling its story to a wider audience.</a:t>
            </a:r>
          </a:p>
          <a:p>
            <a:pPr lvl="0"/>
            <a:r>
              <a:rPr lang="en-US" b="1" dirty="0">
                <a:solidFill>
                  <a:srgbClr val="0070C0"/>
                </a:solidFill>
                <a:latin typeface="Gill Sans MT" panose="020B0502020104020203" pitchFamily="34" charset="0"/>
              </a:rPr>
              <a:t>Be a strong steward of its assets.</a:t>
            </a:r>
          </a:p>
          <a:p>
            <a:pPr lvl="0"/>
            <a:r>
              <a:rPr lang="en-US" b="1" dirty="0">
                <a:solidFill>
                  <a:srgbClr val="0070C0"/>
                </a:solidFill>
                <a:latin typeface="Gill Sans MT" panose="020B0502020104020203" pitchFamily="34" charset="0"/>
              </a:rPr>
              <a:t>Be a responsible steward of the environment</a:t>
            </a:r>
            <a:r>
              <a:rPr lang="en-US" b="1" dirty="0" smtClean="0">
                <a:solidFill>
                  <a:srgbClr val="0070C0"/>
                </a:solidFill>
                <a:latin typeface="Gill Sans MT" panose="020B0502020104020203" pitchFamily="34" charset="0"/>
              </a:rPr>
              <a:t>.</a:t>
            </a:r>
            <a:endParaRPr lang="en-US" b="1" dirty="0">
              <a:solidFill>
                <a:srgbClr val="0070C0"/>
              </a:solidFill>
              <a:latin typeface="Gill Sans MT" panose="020B0502020104020203" pitchFamily="34" charset="0"/>
            </a:endParaRPr>
          </a:p>
        </p:txBody>
      </p:sp>
    </p:spTree>
    <p:extLst>
      <p:ext uri="{BB962C8B-B14F-4D97-AF65-F5344CB8AC3E}">
        <p14:creationId xmlns:p14="http://schemas.microsoft.com/office/powerpoint/2010/main" val="222889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520940" cy="548640"/>
          </a:xfrm>
        </p:spPr>
        <p:txBody>
          <a:bodyPr>
            <a:noAutofit/>
          </a:bodyPr>
          <a:lstStyle/>
          <a:p>
            <a:r>
              <a:rPr lang="en-US" sz="4400" dirty="0" smtClean="0">
                <a:solidFill>
                  <a:srgbClr val="0070C0"/>
                </a:solidFill>
              </a:rPr>
              <a:t>2015 Strategic Plan Goals</a:t>
            </a:r>
            <a:endParaRPr lang="en-US" sz="4400" dirty="0">
              <a:solidFill>
                <a:srgbClr val="0070C0"/>
              </a:solidFill>
            </a:endParaRPr>
          </a:p>
        </p:txBody>
      </p:sp>
      <p:sp>
        <p:nvSpPr>
          <p:cNvPr id="3" name="Content Placeholder 2"/>
          <p:cNvSpPr>
            <a:spLocks noGrp="1"/>
          </p:cNvSpPr>
          <p:nvPr>
            <p:ph idx="1"/>
          </p:nvPr>
        </p:nvSpPr>
        <p:spPr>
          <a:xfrm>
            <a:off x="228600" y="1066800"/>
            <a:ext cx="9067800" cy="5715000"/>
          </a:xfrm>
        </p:spPr>
        <p:txBody>
          <a:bodyPr>
            <a:noAutofit/>
          </a:bodyPr>
          <a:lstStyle/>
          <a:p>
            <a:pPr marL="0" indent="0">
              <a:buNone/>
            </a:pPr>
            <a:r>
              <a:rPr lang="en-US" sz="2400" b="1" dirty="0" smtClean="0">
                <a:solidFill>
                  <a:srgbClr val="0070C0"/>
                </a:solidFill>
                <a:latin typeface="Gill Sans MT" panose="020B0502020104020203" pitchFamily="34" charset="0"/>
              </a:rPr>
              <a:t>Goal 1:  COMMUNITY IMPACT</a:t>
            </a:r>
          </a:p>
          <a:p>
            <a:pPr>
              <a:buNone/>
            </a:pPr>
            <a:r>
              <a:rPr lang="en-US" sz="2400" b="1" dirty="0" smtClean="0">
                <a:latin typeface="Gill Sans MT" panose="020B0502020104020203" pitchFamily="34" charset="0"/>
              </a:rPr>
              <a:t>  </a:t>
            </a:r>
            <a:r>
              <a:rPr lang="en-US" sz="2800" dirty="0" smtClean="0">
                <a:latin typeface="Gill Sans MT" panose="020B0502020104020203" pitchFamily="34" charset="0"/>
              </a:rPr>
              <a:t>Invest in developing healthy, safe and vibrant communities across Monterey County</a:t>
            </a:r>
          </a:p>
          <a:p>
            <a:pPr marL="0" indent="0">
              <a:buNone/>
            </a:pPr>
            <a:r>
              <a:rPr lang="en-US" sz="2400" b="1" dirty="0" smtClean="0">
                <a:solidFill>
                  <a:srgbClr val="0070C0"/>
                </a:solidFill>
                <a:latin typeface="Gill Sans MT" panose="020B0502020104020203" pitchFamily="34" charset="0"/>
              </a:rPr>
              <a:t>Goal 2:  PHILANTHROPIC LEADERSHIP</a:t>
            </a:r>
          </a:p>
          <a:p>
            <a:pPr>
              <a:buNone/>
            </a:pPr>
            <a:r>
              <a:rPr lang="en-US" sz="2400" b="1" dirty="0" smtClean="0">
                <a:latin typeface="Gill Sans MT" panose="020B0502020104020203" pitchFamily="34" charset="0"/>
              </a:rPr>
              <a:t>   </a:t>
            </a:r>
            <a:r>
              <a:rPr lang="en-US" sz="2800" dirty="0" smtClean="0">
                <a:latin typeface="Gill Sans MT" panose="020B0502020104020203" pitchFamily="34" charset="0"/>
              </a:rPr>
              <a:t>Inspire and facilitate philanthropy throughout Monterey County</a:t>
            </a:r>
          </a:p>
          <a:p>
            <a:pPr>
              <a:buNone/>
            </a:pPr>
            <a:r>
              <a:rPr lang="en-US" sz="2400" b="1" dirty="0" smtClean="0">
                <a:solidFill>
                  <a:srgbClr val="0070C0"/>
                </a:solidFill>
                <a:latin typeface="Gill Sans MT" panose="020B0502020104020203" pitchFamily="34" charset="0"/>
              </a:rPr>
              <a:t>Goal </a:t>
            </a:r>
            <a:r>
              <a:rPr lang="en-US" sz="2400" b="1" dirty="0">
                <a:solidFill>
                  <a:srgbClr val="0070C0"/>
                </a:solidFill>
                <a:latin typeface="Gill Sans MT" panose="020B0502020104020203" pitchFamily="34" charset="0"/>
              </a:rPr>
              <a:t>3: COMMUNITY LEADERSHIP</a:t>
            </a:r>
          </a:p>
          <a:p>
            <a:pPr>
              <a:buNone/>
            </a:pPr>
            <a:r>
              <a:rPr lang="en-US" sz="2400" dirty="0">
                <a:latin typeface="Gill Sans MT" panose="020B0502020104020203" pitchFamily="34" charset="0"/>
              </a:rPr>
              <a:t>	</a:t>
            </a:r>
            <a:r>
              <a:rPr lang="en-US" sz="2800" dirty="0" smtClean="0">
                <a:solidFill>
                  <a:srgbClr val="0070C0"/>
                </a:solidFill>
                <a:latin typeface="Gill Sans MT" panose="020B0502020104020203" pitchFamily="34" charset="0"/>
              </a:rPr>
              <a:t>Recognize opportunities for facilitation of solutions to community issues.</a:t>
            </a:r>
          </a:p>
          <a:p>
            <a:pPr marL="0" indent="0">
              <a:buNone/>
            </a:pPr>
            <a:r>
              <a:rPr lang="en-US" sz="2400" b="1" dirty="0" smtClean="0">
                <a:solidFill>
                  <a:srgbClr val="0070C0"/>
                </a:solidFill>
                <a:latin typeface="Gill Sans MT" panose="020B0502020104020203" pitchFamily="34" charset="0"/>
              </a:rPr>
              <a:t>Goal 4: ORGANIZATIONAL EXCELLENCE</a:t>
            </a:r>
          </a:p>
          <a:p>
            <a:pPr>
              <a:buNone/>
            </a:pPr>
            <a:r>
              <a:rPr lang="en-US" sz="2400" dirty="0" smtClean="0">
                <a:latin typeface="Gill Sans MT" panose="020B0502020104020203" pitchFamily="34" charset="0"/>
              </a:rPr>
              <a:t>   </a:t>
            </a:r>
            <a:r>
              <a:rPr lang="en-US" sz="2800" dirty="0" smtClean="0">
                <a:latin typeface="Gill Sans MT" panose="020B0502020104020203" pitchFamily="34" charset="0"/>
              </a:rPr>
              <a:t>Optimize performance and stewardship for </a:t>
            </a:r>
            <a:br>
              <a:rPr lang="en-US" sz="2800" dirty="0" smtClean="0">
                <a:latin typeface="Gill Sans MT" panose="020B0502020104020203" pitchFamily="34" charset="0"/>
              </a:rPr>
            </a:br>
            <a:r>
              <a:rPr lang="en-US" sz="2800" dirty="0" smtClean="0">
                <a:latin typeface="Gill Sans MT" panose="020B0502020104020203" pitchFamily="34" charset="0"/>
              </a:rPr>
              <a:t>maximum impact</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1676400"/>
          </a:xfrm>
        </p:spPr>
        <p:txBody>
          <a:bodyPr>
            <a:normAutofit fontScale="90000"/>
          </a:bodyPr>
          <a:lstStyle/>
          <a:p>
            <a:r>
              <a:rPr lang="en-US" sz="4400" dirty="0" smtClean="0">
                <a:solidFill>
                  <a:srgbClr val="0070C0"/>
                </a:solidFill>
              </a:rPr>
              <a:t>Goal 1: Community Impact</a:t>
            </a:r>
            <a:r>
              <a:rPr lang="en-US" sz="3200" dirty="0" smtClean="0">
                <a:solidFill>
                  <a:srgbClr val="0070C0"/>
                </a:solidFill>
              </a:rPr>
              <a:t/>
            </a:r>
            <a:br>
              <a:rPr lang="en-US" sz="3200" dirty="0" smtClean="0">
                <a:solidFill>
                  <a:srgbClr val="0070C0"/>
                </a:solidFill>
              </a:rPr>
            </a:br>
            <a:r>
              <a:rPr lang="en-US" sz="3200" b="1" dirty="0" smtClean="0">
                <a:solidFill>
                  <a:srgbClr val="0070C0"/>
                </a:solidFill>
              </a:rPr>
              <a:t>Invest </a:t>
            </a:r>
            <a:r>
              <a:rPr lang="en-US" sz="3200" b="1" dirty="0">
                <a:solidFill>
                  <a:srgbClr val="0070C0"/>
                </a:solidFill>
              </a:rPr>
              <a:t>in developing healthy, safe and vibrant</a:t>
            </a:r>
            <a:r>
              <a:rPr lang="en-US" sz="3200" dirty="0">
                <a:solidFill>
                  <a:srgbClr val="0070C0"/>
                </a:solidFill>
              </a:rPr>
              <a:t> </a:t>
            </a:r>
            <a:r>
              <a:rPr lang="en-US" sz="3200" b="1" dirty="0">
                <a:solidFill>
                  <a:srgbClr val="0070C0"/>
                </a:solidFill>
              </a:rPr>
              <a:t>communities across Monterey </a:t>
            </a:r>
            <a:r>
              <a:rPr lang="en-US" sz="3200" b="1" dirty="0" smtClean="0">
                <a:solidFill>
                  <a:srgbClr val="0070C0"/>
                </a:solidFill>
              </a:rPr>
              <a:t>County</a:t>
            </a:r>
            <a:endParaRPr lang="en-US" sz="3200" dirty="0">
              <a:solidFill>
                <a:srgbClr val="0070C0"/>
              </a:solidFill>
            </a:endParaRPr>
          </a:p>
        </p:txBody>
      </p:sp>
      <p:sp>
        <p:nvSpPr>
          <p:cNvPr id="3" name="Content Placeholder 2"/>
          <p:cNvSpPr>
            <a:spLocks noGrp="1"/>
          </p:cNvSpPr>
          <p:nvPr>
            <p:ph idx="1"/>
          </p:nvPr>
        </p:nvSpPr>
        <p:spPr>
          <a:xfrm>
            <a:off x="152400" y="2590800"/>
            <a:ext cx="8991600" cy="4267200"/>
          </a:xfrm>
        </p:spPr>
        <p:txBody>
          <a:bodyPr>
            <a:normAutofit/>
          </a:bodyPr>
          <a:lstStyle/>
          <a:p>
            <a:pPr marL="393192" lvl="1" indent="0">
              <a:buNone/>
            </a:pPr>
            <a:r>
              <a:rPr lang="en-US" dirty="0">
                <a:latin typeface="Gill Sans MT" panose="020B0502020104020203" pitchFamily="34" charset="0"/>
              </a:rPr>
              <a:t>The CMFC has greatly evolved its </a:t>
            </a:r>
            <a:r>
              <a:rPr lang="en-US" dirty="0" smtClean="0">
                <a:latin typeface="Gill Sans MT" panose="020B0502020104020203" pitchFamily="34" charset="0"/>
              </a:rPr>
              <a:t>grantmaking </a:t>
            </a:r>
            <a:r>
              <a:rPr lang="en-US" dirty="0">
                <a:latin typeface="Gill Sans MT" panose="020B0502020104020203" pitchFamily="34" charset="0"/>
              </a:rPr>
              <a:t>through the development of the Community Impact program and closely working with donor advisors.  The CFMC seeks to implement grant programs that, while broad enough to address Monterey County’s most pressing needs, have focus and result in tangible and demonstrable impact.  All grant programs should seek to align with </a:t>
            </a:r>
            <a:r>
              <a:rPr lang="en-US" i="1" dirty="0">
                <a:latin typeface="Gill Sans MT" panose="020B0502020104020203" pitchFamily="34" charset="0"/>
              </a:rPr>
              <a:t>“investing in healthy, safe and vibrant communities across Monterey County.</a:t>
            </a:r>
            <a:r>
              <a:rPr lang="en-US" dirty="0">
                <a:latin typeface="Gill Sans MT" panose="020B0502020104020203" pitchFamily="34" charset="0"/>
              </a:rPr>
              <a:t>”</a:t>
            </a:r>
            <a:r>
              <a:rPr lang="en-US" i="1" dirty="0">
                <a:latin typeface="Gill Sans MT" panose="020B0502020104020203" pitchFamily="34" charset="0"/>
              </a:rPr>
              <a:t>  </a:t>
            </a:r>
            <a:r>
              <a:rPr lang="en-US" dirty="0" smtClean="0">
                <a:latin typeface="Gill Sans MT" panose="020B0502020104020203" pitchFamily="34" charset="0"/>
              </a:rPr>
              <a:t>Goal </a:t>
            </a:r>
            <a:r>
              <a:rPr lang="en-US" dirty="0">
                <a:latin typeface="Gill Sans MT" panose="020B0502020104020203" pitchFamily="34" charset="0"/>
              </a:rPr>
              <a:t>one will be driven by the following four </a:t>
            </a:r>
            <a:r>
              <a:rPr lang="en-US" dirty="0" smtClean="0">
                <a:latin typeface="Gill Sans MT" panose="020B0502020104020203" pitchFamily="34" charset="0"/>
              </a:rPr>
              <a:t>statements: </a:t>
            </a:r>
            <a:endParaRPr lang="en-US" dirty="0">
              <a:latin typeface="Gill Sans MT" panose="020B0502020104020203" pitchFamily="34" charset="0"/>
            </a:endParaRPr>
          </a:p>
          <a:p>
            <a:pPr lvl="1"/>
            <a:endParaRPr lang="en-US" sz="2400" dirty="0"/>
          </a:p>
          <a:p>
            <a:pPr marL="0" lvl="0" indent="0">
              <a:buNone/>
            </a:pPr>
            <a:endParaRPr lang="en-US" sz="2800" i="1" dirty="0">
              <a:solidFill>
                <a:srgbClr val="0070C0"/>
              </a:solidFill>
            </a:endParaRPr>
          </a:p>
        </p:txBody>
      </p:sp>
    </p:spTree>
    <p:extLst>
      <p:ext uri="{BB962C8B-B14F-4D97-AF65-F5344CB8AC3E}">
        <p14:creationId xmlns:p14="http://schemas.microsoft.com/office/powerpoint/2010/main" val="504032587"/>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676400"/>
          </a:xfrm>
        </p:spPr>
        <p:txBody>
          <a:bodyPr>
            <a:normAutofit fontScale="90000"/>
          </a:bodyPr>
          <a:lstStyle/>
          <a:p>
            <a:r>
              <a:rPr lang="en-US" sz="4400" dirty="0" smtClean="0">
                <a:solidFill>
                  <a:srgbClr val="0070C0"/>
                </a:solidFill>
              </a:rPr>
              <a:t>Goal 1: Community Impact</a:t>
            </a:r>
            <a:r>
              <a:rPr lang="en-US" sz="3200" dirty="0" smtClean="0">
                <a:solidFill>
                  <a:srgbClr val="0070C0"/>
                </a:solidFill>
              </a:rPr>
              <a:t/>
            </a:r>
            <a:br>
              <a:rPr lang="en-US" sz="3200" dirty="0" smtClean="0">
                <a:solidFill>
                  <a:srgbClr val="0070C0"/>
                </a:solidFill>
              </a:rPr>
            </a:br>
            <a:r>
              <a:rPr lang="en-US" sz="3200" b="1" dirty="0" smtClean="0">
                <a:solidFill>
                  <a:srgbClr val="0070C0"/>
                </a:solidFill>
              </a:rPr>
              <a:t>Invest </a:t>
            </a:r>
            <a:r>
              <a:rPr lang="en-US" sz="3200" b="1" dirty="0">
                <a:solidFill>
                  <a:srgbClr val="0070C0"/>
                </a:solidFill>
              </a:rPr>
              <a:t>in developing healthy, safe and vibrant</a:t>
            </a:r>
            <a:r>
              <a:rPr lang="en-US" sz="3200" dirty="0">
                <a:solidFill>
                  <a:srgbClr val="0070C0"/>
                </a:solidFill>
              </a:rPr>
              <a:t> </a:t>
            </a:r>
            <a:r>
              <a:rPr lang="en-US" sz="3200" b="1" dirty="0">
                <a:solidFill>
                  <a:srgbClr val="0070C0"/>
                </a:solidFill>
              </a:rPr>
              <a:t>communities across Monterey </a:t>
            </a:r>
            <a:r>
              <a:rPr lang="en-US" sz="3200" b="1" dirty="0" smtClean="0">
                <a:solidFill>
                  <a:srgbClr val="0070C0"/>
                </a:solidFill>
              </a:rPr>
              <a:t>County</a:t>
            </a:r>
            <a:endParaRPr lang="en-US" sz="3200" dirty="0">
              <a:solidFill>
                <a:srgbClr val="0070C0"/>
              </a:solidFill>
            </a:endParaRPr>
          </a:p>
        </p:txBody>
      </p:sp>
      <p:sp>
        <p:nvSpPr>
          <p:cNvPr id="3" name="Content Placeholder 2"/>
          <p:cNvSpPr>
            <a:spLocks noGrp="1"/>
          </p:cNvSpPr>
          <p:nvPr>
            <p:ph idx="1"/>
          </p:nvPr>
        </p:nvSpPr>
        <p:spPr>
          <a:xfrm>
            <a:off x="366722" y="2731976"/>
            <a:ext cx="8534400" cy="3897424"/>
          </a:xfrm>
        </p:spPr>
        <p:txBody>
          <a:bodyPr>
            <a:normAutofit fontScale="92500" lnSpcReduction="20000"/>
          </a:bodyPr>
          <a:lstStyle/>
          <a:p>
            <a:pPr lvl="0">
              <a:buFont typeface="Wingdings" panose="05000000000000000000" pitchFamily="2" charset="2"/>
              <a:buChar char="Ø"/>
            </a:pPr>
            <a:r>
              <a:rPr lang="en-US" sz="3000" dirty="0" smtClean="0">
                <a:latin typeface="Gill Sans MT" panose="020B0502020104020203" pitchFamily="34" charset="0"/>
              </a:rPr>
              <a:t> Proactively </a:t>
            </a:r>
            <a:r>
              <a:rPr lang="en-US" sz="3000" dirty="0">
                <a:latin typeface="Gill Sans MT" panose="020B0502020104020203" pitchFamily="34" charset="0"/>
              </a:rPr>
              <a:t>be a partner and catalyst for addressing community challenges.</a:t>
            </a:r>
          </a:p>
          <a:p>
            <a:pPr>
              <a:buFont typeface="Wingdings" panose="05000000000000000000" pitchFamily="2" charset="2"/>
              <a:buChar char="Ø"/>
            </a:pPr>
            <a:endParaRPr lang="en-US" sz="3000" dirty="0">
              <a:latin typeface="Gill Sans MT" panose="020B0502020104020203" pitchFamily="34" charset="0"/>
            </a:endParaRPr>
          </a:p>
          <a:p>
            <a:pPr lvl="0">
              <a:buFont typeface="Wingdings" panose="05000000000000000000" pitchFamily="2" charset="2"/>
              <a:buChar char="Ø"/>
            </a:pPr>
            <a:r>
              <a:rPr lang="en-US" sz="3000" dirty="0" smtClean="0">
                <a:latin typeface="Gill Sans MT" panose="020B0502020104020203" pitchFamily="34" charset="0"/>
              </a:rPr>
              <a:t> Focus grantmaking </a:t>
            </a:r>
            <a:r>
              <a:rPr lang="en-US" sz="3000" dirty="0">
                <a:latin typeface="Gill Sans MT" panose="020B0502020104020203" pitchFamily="34" charset="0"/>
              </a:rPr>
              <a:t>toward strategic results.</a:t>
            </a:r>
          </a:p>
          <a:p>
            <a:pPr>
              <a:buFont typeface="Wingdings" panose="05000000000000000000" pitchFamily="2" charset="2"/>
              <a:buChar char="Ø"/>
            </a:pPr>
            <a:endParaRPr lang="en-US" sz="3000" dirty="0">
              <a:latin typeface="Gill Sans MT" panose="020B0502020104020203" pitchFamily="34" charset="0"/>
            </a:endParaRPr>
          </a:p>
          <a:p>
            <a:pPr lvl="0">
              <a:buFont typeface="Wingdings" panose="05000000000000000000" pitchFamily="2" charset="2"/>
              <a:buChar char="Ø"/>
            </a:pPr>
            <a:r>
              <a:rPr lang="en-US" sz="3000" dirty="0" smtClean="0">
                <a:latin typeface="Gill Sans MT" panose="020B0502020104020203" pitchFamily="34" charset="0"/>
              </a:rPr>
              <a:t> Work </a:t>
            </a:r>
            <a:r>
              <a:rPr lang="en-US" sz="3000" dirty="0">
                <a:latin typeface="Gill Sans MT" panose="020B0502020104020203" pitchFamily="34" charset="0"/>
              </a:rPr>
              <a:t>closely with donor advisors to align their </a:t>
            </a:r>
            <a:r>
              <a:rPr lang="en-US" sz="3000" dirty="0" smtClean="0">
                <a:latin typeface="Gill Sans MT" panose="020B0502020104020203" pitchFamily="34" charset="0"/>
              </a:rPr>
              <a:t>   interests </a:t>
            </a:r>
            <a:r>
              <a:rPr lang="en-US" sz="3000" dirty="0">
                <a:latin typeface="Gill Sans MT" panose="020B0502020104020203" pitchFamily="34" charset="0"/>
              </a:rPr>
              <a:t>with community need.</a:t>
            </a:r>
          </a:p>
          <a:p>
            <a:pPr>
              <a:buFont typeface="Wingdings" panose="05000000000000000000" pitchFamily="2" charset="2"/>
              <a:buChar char="Ø"/>
            </a:pPr>
            <a:endParaRPr lang="en-US" sz="3000" dirty="0">
              <a:latin typeface="Gill Sans MT" panose="020B0502020104020203" pitchFamily="34" charset="0"/>
            </a:endParaRPr>
          </a:p>
          <a:p>
            <a:pPr lvl="0">
              <a:buFont typeface="Wingdings" panose="05000000000000000000" pitchFamily="2" charset="2"/>
              <a:buChar char="Ø"/>
            </a:pPr>
            <a:r>
              <a:rPr lang="en-US" sz="3000" dirty="0" smtClean="0">
                <a:latin typeface="Gill Sans MT" panose="020B0502020104020203" pitchFamily="34" charset="0"/>
              </a:rPr>
              <a:t> Strengthen </a:t>
            </a:r>
            <a:r>
              <a:rPr lang="en-US" sz="3000" dirty="0">
                <a:latin typeface="Gill Sans MT" panose="020B0502020104020203" pitchFamily="34" charset="0"/>
              </a:rPr>
              <a:t>nonprofit sector excellence.</a:t>
            </a:r>
          </a:p>
          <a:p>
            <a:pPr lvl="0"/>
            <a:endParaRPr lang="en-US" sz="3000" dirty="0">
              <a:latin typeface="Gill Sans MT" panose="020B0502020104020203" pitchFamily="34" charset="0"/>
            </a:endParaRPr>
          </a:p>
          <a:p>
            <a:pPr marL="0" lvl="0" indent="0">
              <a:buNone/>
            </a:pPr>
            <a:endParaRPr lang="en-US" sz="2800" i="1" dirty="0">
              <a:solidFill>
                <a:srgbClr val="0070C0"/>
              </a:solidFill>
            </a:endParaRPr>
          </a:p>
        </p:txBody>
      </p:sp>
    </p:spTree>
    <p:extLst>
      <p:ext uri="{BB962C8B-B14F-4D97-AF65-F5344CB8AC3E}">
        <p14:creationId xmlns:p14="http://schemas.microsoft.com/office/powerpoint/2010/main" val="459851694"/>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676400"/>
          </a:xfrm>
        </p:spPr>
        <p:txBody>
          <a:bodyPr>
            <a:normAutofit fontScale="90000"/>
          </a:bodyPr>
          <a:lstStyle/>
          <a:p>
            <a:r>
              <a:rPr lang="en-US" sz="4400" dirty="0" smtClean="0">
                <a:solidFill>
                  <a:srgbClr val="0070C0"/>
                </a:solidFill>
              </a:rPr>
              <a:t>Goal 2: Philanthropic Leadership</a:t>
            </a:r>
            <a:r>
              <a:rPr lang="en-US" sz="3200" dirty="0" smtClean="0">
                <a:solidFill>
                  <a:srgbClr val="0070C0"/>
                </a:solidFill>
              </a:rPr>
              <a:t/>
            </a:r>
            <a:br>
              <a:rPr lang="en-US" sz="3200" dirty="0" smtClean="0">
                <a:solidFill>
                  <a:srgbClr val="0070C0"/>
                </a:solidFill>
              </a:rPr>
            </a:br>
            <a:r>
              <a:rPr lang="en-US" sz="3200" b="1" dirty="0">
                <a:solidFill>
                  <a:srgbClr val="0070C0"/>
                </a:solidFill>
              </a:rPr>
              <a:t>Inspire and facilitate philanthropy throughout Monterey </a:t>
            </a:r>
            <a:r>
              <a:rPr lang="en-US" sz="3200" b="1" dirty="0" smtClean="0">
                <a:solidFill>
                  <a:srgbClr val="0070C0"/>
                </a:solidFill>
              </a:rPr>
              <a:t>County</a:t>
            </a:r>
            <a:endParaRPr lang="en-US" sz="3200" dirty="0">
              <a:solidFill>
                <a:srgbClr val="0070C0"/>
              </a:solidFill>
            </a:endParaRPr>
          </a:p>
        </p:txBody>
      </p:sp>
      <p:sp>
        <p:nvSpPr>
          <p:cNvPr id="3" name="Content Placeholder 2"/>
          <p:cNvSpPr>
            <a:spLocks noGrp="1"/>
          </p:cNvSpPr>
          <p:nvPr>
            <p:ph idx="1"/>
          </p:nvPr>
        </p:nvSpPr>
        <p:spPr>
          <a:xfrm>
            <a:off x="304800" y="1981200"/>
            <a:ext cx="8991600" cy="5257800"/>
          </a:xfrm>
        </p:spPr>
        <p:txBody>
          <a:bodyPr>
            <a:normAutofit fontScale="62500" lnSpcReduction="20000"/>
          </a:bodyPr>
          <a:lstStyle/>
          <a:p>
            <a:endParaRPr lang="en-US" sz="2400" dirty="0"/>
          </a:p>
          <a:p>
            <a:pPr marL="0" indent="0">
              <a:lnSpc>
                <a:spcPct val="120000"/>
              </a:lnSpc>
              <a:buNone/>
            </a:pPr>
            <a:r>
              <a:rPr lang="en-US" sz="3400" dirty="0">
                <a:latin typeface="Gill Sans MT" panose="020B0502020104020203" pitchFamily="34" charset="0"/>
              </a:rPr>
              <a:t>The Community Foundation for Monterey County has a strong asset base, and an enviable percentage of endowed and/or discretionary assets. The CFMC’s commitment to building endowment funds, primarily through planned gifts, has never waned.  However, if so desired, more emphasis can be placed on building discretionary assets (unrestricted/field of interest).  The gift life cycle of creating these funds through estate planning is very long and requires tremendous patience.  </a:t>
            </a:r>
          </a:p>
          <a:p>
            <a:endParaRPr lang="en-US" sz="3400" dirty="0">
              <a:latin typeface="Gill Sans MT" panose="020B0502020104020203" pitchFamily="34" charset="0"/>
            </a:endParaRPr>
          </a:p>
          <a:p>
            <a:pPr marL="0" indent="0">
              <a:lnSpc>
                <a:spcPct val="120000"/>
              </a:lnSpc>
              <a:buNone/>
            </a:pPr>
            <a:r>
              <a:rPr lang="en-US" sz="3400" dirty="0">
                <a:latin typeface="Gill Sans MT" panose="020B0502020104020203" pitchFamily="34" charset="0"/>
              </a:rPr>
              <a:t>The CFMC’s commitment to stronger relationships with donor advisors is producing remarkable results. We must continue to build on this success.  We must adhere to a resource development plan that actively engages and updates the professional advisor community, and always offer philanthropic value to individuals, families, corporations and private foundations. </a:t>
            </a:r>
          </a:p>
        </p:txBody>
      </p:sp>
    </p:spTree>
    <p:extLst>
      <p:ext uri="{BB962C8B-B14F-4D97-AF65-F5344CB8AC3E}">
        <p14:creationId xmlns:p14="http://schemas.microsoft.com/office/powerpoint/2010/main" val="3395083227"/>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676400"/>
          </a:xfrm>
        </p:spPr>
        <p:txBody>
          <a:bodyPr>
            <a:normAutofit fontScale="90000"/>
          </a:bodyPr>
          <a:lstStyle/>
          <a:p>
            <a:r>
              <a:rPr lang="en-US" sz="4400" dirty="0" smtClean="0">
                <a:solidFill>
                  <a:srgbClr val="0070C0"/>
                </a:solidFill>
              </a:rPr>
              <a:t>Goal 2: Philanthropic Leadership</a:t>
            </a:r>
            <a:r>
              <a:rPr lang="en-US" sz="3200" dirty="0" smtClean="0">
                <a:solidFill>
                  <a:srgbClr val="0070C0"/>
                </a:solidFill>
              </a:rPr>
              <a:t/>
            </a:r>
            <a:br>
              <a:rPr lang="en-US" sz="3200" dirty="0" smtClean="0">
                <a:solidFill>
                  <a:srgbClr val="0070C0"/>
                </a:solidFill>
              </a:rPr>
            </a:br>
            <a:r>
              <a:rPr lang="en-US" sz="3200" b="1" dirty="0">
                <a:solidFill>
                  <a:srgbClr val="0070C0"/>
                </a:solidFill>
              </a:rPr>
              <a:t>Inspire and facilitate philanthropy throughout Monterey </a:t>
            </a:r>
            <a:r>
              <a:rPr lang="en-US" sz="3200" b="1" dirty="0" smtClean="0">
                <a:solidFill>
                  <a:srgbClr val="0070C0"/>
                </a:solidFill>
              </a:rPr>
              <a:t>County</a:t>
            </a:r>
            <a:endParaRPr lang="en-US" sz="3200" dirty="0">
              <a:solidFill>
                <a:srgbClr val="0070C0"/>
              </a:solidFill>
            </a:endParaRPr>
          </a:p>
        </p:txBody>
      </p:sp>
      <p:sp>
        <p:nvSpPr>
          <p:cNvPr id="3" name="Content Placeholder 2"/>
          <p:cNvSpPr>
            <a:spLocks noGrp="1"/>
          </p:cNvSpPr>
          <p:nvPr>
            <p:ph idx="1"/>
          </p:nvPr>
        </p:nvSpPr>
        <p:spPr>
          <a:xfrm>
            <a:off x="366722" y="2731976"/>
            <a:ext cx="8534400" cy="3897424"/>
          </a:xfrm>
        </p:spPr>
        <p:txBody>
          <a:bodyPr>
            <a:normAutofit/>
          </a:bodyPr>
          <a:lstStyle/>
          <a:p>
            <a:pPr marL="0" indent="0">
              <a:spcBef>
                <a:spcPts val="0"/>
              </a:spcBef>
              <a:buNone/>
            </a:pPr>
            <a:r>
              <a:rPr lang="en-US" sz="2400" dirty="0">
                <a:latin typeface="Gill Sans MT" panose="020B0502020104020203" pitchFamily="34" charset="0"/>
              </a:rPr>
              <a:t>Diversity in Monterey County takes many forms: geography, ethnicity</a:t>
            </a:r>
            <a:r>
              <a:rPr lang="en-US" sz="2400" dirty="0">
                <a:latin typeface="Gill Sans MT" panose="020B0502020104020203" pitchFamily="34" charset="0"/>
              </a:rPr>
              <a:t>, gender</a:t>
            </a:r>
            <a:r>
              <a:rPr lang="en-US" sz="2400" dirty="0">
                <a:latin typeface="Gill Sans MT" panose="020B0502020104020203" pitchFamily="34" charset="0"/>
              </a:rPr>
              <a:t>, </a:t>
            </a:r>
            <a:r>
              <a:rPr lang="en-US" sz="2400" dirty="0">
                <a:latin typeface="Gill Sans MT" panose="020B0502020104020203" pitchFamily="34" charset="0"/>
              </a:rPr>
              <a:t>philanthropic </a:t>
            </a:r>
            <a:r>
              <a:rPr lang="en-US" sz="2400" dirty="0">
                <a:latin typeface="Gill Sans MT" panose="020B0502020104020203" pitchFamily="34" charset="0"/>
              </a:rPr>
              <a:t>interests.  The CFMC must be aware of the ever-changing nature of Monterey County and developing relationships in all our communities.  </a:t>
            </a:r>
          </a:p>
          <a:p>
            <a:pPr>
              <a:spcBef>
                <a:spcPts val="0"/>
              </a:spcBef>
            </a:pPr>
            <a:endParaRPr lang="en-US" sz="2400" dirty="0">
              <a:latin typeface="Gill Sans MT" panose="020B0502020104020203" pitchFamily="34" charset="0"/>
            </a:endParaRPr>
          </a:p>
          <a:p>
            <a:pPr marL="0" indent="0">
              <a:spcBef>
                <a:spcPts val="0"/>
              </a:spcBef>
              <a:buNone/>
            </a:pPr>
            <a:r>
              <a:rPr lang="en-US" sz="2400" dirty="0">
                <a:latin typeface="Gill Sans MT" panose="020B0502020104020203" pitchFamily="34" charset="0"/>
              </a:rPr>
              <a:t>All resource development efforts should celebrate the power of philanthropy, and reinforce a brand that a strong culture of philanthropy resides within the CFMC.  Goal two will be driven by the following five statements:</a:t>
            </a:r>
          </a:p>
          <a:p>
            <a:pPr lvl="1"/>
            <a:endParaRPr lang="en-US" sz="2400" dirty="0"/>
          </a:p>
          <a:p>
            <a:pPr marL="0" lvl="0" indent="0">
              <a:buNone/>
            </a:pPr>
            <a:endParaRPr lang="en-US" sz="2800" i="1" dirty="0">
              <a:solidFill>
                <a:srgbClr val="0070C0"/>
              </a:solidFill>
            </a:endParaRPr>
          </a:p>
        </p:txBody>
      </p:sp>
    </p:spTree>
    <p:extLst>
      <p:ext uri="{BB962C8B-B14F-4D97-AF65-F5344CB8AC3E}">
        <p14:creationId xmlns:p14="http://schemas.microsoft.com/office/powerpoint/2010/main" val="4248318526"/>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676400"/>
          </a:xfrm>
        </p:spPr>
        <p:txBody>
          <a:bodyPr>
            <a:normAutofit/>
          </a:bodyPr>
          <a:lstStyle/>
          <a:p>
            <a:r>
              <a:rPr lang="en-US" sz="4000" dirty="0" smtClean="0">
                <a:solidFill>
                  <a:srgbClr val="0070C0"/>
                </a:solidFill>
              </a:rPr>
              <a:t>Goal 2: Philanthropic Leadership</a:t>
            </a:r>
            <a:br>
              <a:rPr lang="en-US" sz="4000" dirty="0" smtClean="0">
                <a:solidFill>
                  <a:srgbClr val="0070C0"/>
                </a:solidFill>
              </a:rPr>
            </a:br>
            <a:r>
              <a:rPr lang="en-US" sz="2900" b="1" dirty="0">
                <a:solidFill>
                  <a:srgbClr val="0070C0"/>
                </a:solidFill>
              </a:rPr>
              <a:t>Inspire and facilitate philanthropy throughout Monterey </a:t>
            </a:r>
            <a:r>
              <a:rPr lang="en-US" sz="2900" b="1" dirty="0" smtClean="0">
                <a:solidFill>
                  <a:srgbClr val="0070C0"/>
                </a:solidFill>
              </a:rPr>
              <a:t>County</a:t>
            </a:r>
            <a:endParaRPr lang="en-US" sz="3200" dirty="0">
              <a:solidFill>
                <a:srgbClr val="0070C0"/>
              </a:solidFill>
            </a:endParaRPr>
          </a:p>
        </p:txBody>
      </p:sp>
      <p:sp>
        <p:nvSpPr>
          <p:cNvPr id="3" name="Content Placeholder 2"/>
          <p:cNvSpPr>
            <a:spLocks noGrp="1"/>
          </p:cNvSpPr>
          <p:nvPr>
            <p:ph idx="1"/>
          </p:nvPr>
        </p:nvSpPr>
        <p:spPr>
          <a:xfrm>
            <a:off x="381000" y="2743200"/>
            <a:ext cx="8534400" cy="4114800"/>
          </a:xfrm>
        </p:spPr>
        <p:txBody>
          <a:bodyPr>
            <a:normAutofit/>
          </a:bodyPr>
          <a:lstStyle/>
          <a:p>
            <a:pPr lvl="0">
              <a:buFont typeface="Wingdings" panose="05000000000000000000" pitchFamily="2" charset="2"/>
              <a:buChar char="Ø"/>
            </a:pPr>
            <a:r>
              <a:rPr lang="en-US" sz="2800" dirty="0" smtClean="0">
                <a:latin typeface="Gill Sans MT" panose="020B0502020104020203" pitchFamily="34" charset="0"/>
              </a:rPr>
              <a:t> </a:t>
            </a:r>
            <a:r>
              <a:rPr lang="en-US" sz="2800" dirty="0" smtClean="0">
                <a:solidFill>
                  <a:srgbClr val="0070C0"/>
                </a:solidFill>
                <a:latin typeface="Gill Sans MT" panose="020B0502020104020203" pitchFamily="34" charset="0"/>
              </a:rPr>
              <a:t>Educate </a:t>
            </a:r>
            <a:r>
              <a:rPr lang="en-US" sz="2800" dirty="0">
                <a:solidFill>
                  <a:srgbClr val="0070C0"/>
                </a:solidFill>
                <a:latin typeface="Gill Sans MT" panose="020B0502020104020203" pitchFamily="34" charset="0"/>
              </a:rPr>
              <a:t>the public about philanthropy.</a:t>
            </a:r>
          </a:p>
          <a:p>
            <a:pPr lvl="0">
              <a:buFont typeface="Wingdings" panose="05000000000000000000" pitchFamily="2" charset="2"/>
              <a:buChar char="Ø"/>
            </a:pPr>
            <a:r>
              <a:rPr lang="en-US" sz="2800" dirty="0" smtClean="0">
                <a:latin typeface="Gill Sans MT" panose="020B0502020104020203" pitchFamily="34" charset="0"/>
              </a:rPr>
              <a:t> Grow </a:t>
            </a:r>
            <a:r>
              <a:rPr lang="en-US" sz="2800" dirty="0">
                <a:latin typeface="Gill Sans MT" panose="020B0502020104020203" pitchFamily="34" charset="0"/>
              </a:rPr>
              <a:t>CFMC’s philanthropic assets.</a:t>
            </a:r>
          </a:p>
          <a:p>
            <a:pPr lvl="0">
              <a:buFont typeface="Wingdings" panose="05000000000000000000" pitchFamily="2" charset="2"/>
              <a:buChar char="Ø"/>
            </a:pPr>
            <a:r>
              <a:rPr lang="en-US" sz="2800" dirty="0" smtClean="0">
                <a:latin typeface="Gill Sans MT" panose="020B0502020104020203" pitchFamily="34" charset="0"/>
              </a:rPr>
              <a:t> Continue </a:t>
            </a:r>
            <a:r>
              <a:rPr lang="en-US" sz="2800" dirty="0">
                <a:latin typeface="Gill Sans MT" panose="020B0502020104020203" pitchFamily="34" charset="0"/>
              </a:rPr>
              <a:t>to enhance fund holder philanthropy.</a:t>
            </a:r>
          </a:p>
          <a:p>
            <a:pPr lvl="0">
              <a:buFont typeface="Wingdings" panose="05000000000000000000" pitchFamily="2" charset="2"/>
              <a:buChar char="Ø"/>
            </a:pPr>
            <a:r>
              <a:rPr lang="en-US" sz="2800" dirty="0" smtClean="0">
                <a:latin typeface="Gill Sans MT" panose="020B0502020104020203" pitchFamily="34" charset="0"/>
              </a:rPr>
              <a:t> Seek </a:t>
            </a:r>
            <a:r>
              <a:rPr lang="en-US" sz="2800" dirty="0">
                <a:latin typeface="Gill Sans MT" panose="020B0502020104020203" pitchFamily="34" charset="0"/>
              </a:rPr>
              <a:t>and align with funding partners to realize </a:t>
            </a:r>
            <a:r>
              <a:rPr lang="en-US" sz="2800" dirty="0" smtClean="0">
                <a:latin typeface="Gill Sans MT" panose="020B0502020104020203" pitchFamily="34" charset="0"/>
              </a:rPr>
              <a:t> greater </a:t>
            </a:r>
            <a:r>
              <a:rPr lang="en-US" sz="2800" dirty="0">
                <a:latin typeface="Gill Sans MT" panose="020B0502020104020203" pitchFamily="34" charset="0"/>
              </a:rPr>
              <a:t>community impacts. </a:t>
            </a:r>
          </a:p>
          <a:p>
            <a:pPr lvl="0">
              <a:buFont typeface="Wingdings" panose="05000000000000000000" pitchFamily="2" charset="2"/>
              <a:buChar char="Ø"/>
            </a:pPr>
            <a:r>
              <a:rPr lang="en-US" sz="2800" dirty="0" smtClean="0">
                <a:latin typeface="Gill Sans MT" panose="020B0502020104020203" pitchFamily="34" charset="0"/>
              </a:rPr>
              <a:t> </a:t>
            </a:r>
            <a:r>
              <a:rPr lang="en-US" sz="2800" dirty="0" smtClean="0">
                <a:solidFill>
                  <a:srgbClr val="0070C0"/>
                </a:solidFill>
                <a:latin typeface="Gill Sans MT" panose="020B0502020104020203" pitchFamily="34" charset="0"/>
              </a:rPr>
              <a:t>Engage </a:t>
            </a:r>
            <a:r>
              <a:rPr lang="en-US" sz="2800" dirty="0">
                <a:solidFill>
                  <a:srgbClr val="0070C0"/>
                </a:solidFill>
                <a:latin typeface="Gill Sans MT" panose="020B0502020104020203" pitchFamily="34" charset="0"/>
              </a:rPr>
              <a:t>a more diverse philanthropic donor base</a:t>
            </a:r>
            <a:r>
              <a:rPr lang="en-US" sz="2800" dirty="0" smtClean="0">
                <a:solidFill>
                  <a:srgbClr val="0070C0"/>
                </a:solidFill>
                <a:latin typeface="Gill Sans MT" panose="020B0502020104020203" pitchFamily="34" charset="0"/>
              </a:rPr>
              <a:t>.</a:t>
            </a:r>
            <a:endParaRPr lang="en-US" sz="2800" dirty="0">
              <a:solidFill>
                <a:srgbClr val="0070C0"/>
              </a:solidFill>
              <a:latin typeface="Gill Sans MT" panose="020B0502020104020203" pitchFamily="34" charset="0"/>
            </a:endParaRPr>
          </a:p>
        </p:txBody>
      </p:sp>
    </p:spTree>
    <p:extLst>
      <p:ext uri="{BB962C8B-B14F-4D97-AF65-F5344CB8AC3E}">
        <p14:creationId xmlns:p14="http://schemas.microsoft.com/office/powerpoint/2010/main" val="2136820362"/>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534400" cy="1676400"/>
          </a:xfrm>
        </p:spPr>
        <p:txBody>
          <a:bodyPr>
            <a:normAutofit fontScale="90000"/>
          </a:bodyPr>
          <a:lstStyle/>
          <a:p>
            <a:r>
              <a:rPr lang="en-US" sz="4400" dirty="0" smtClean="0">
                <a:solidFill>
                  <a:srgbClr val="0070C0"/>
                </a:solidFill>
              </a:rPr>
              <a:t>Goal 3: Community Leadership</a:t>
            </a:r>
            <a:r>
              <a:rPr lang="en-US" sz="3200" dirty="0" smtClean="0">
                <a:solidFill>
                  <a:srgbClr val="0070C0"/>
                </a:solidFill>
              </a:rPr>
              <a:t/>
            </a:r>
            <a:br>
              <a:rPr lang="en-US" sz="3200" dirty="0" smtClean="0">
                <a:solidFill>
                  <a:srgbClr val="0070C0"/>
                </a:solidFill>
              </a:rPr>
            </a:br>
            <a:r>
              <a:rPr lang="en-US" sz="3200" b="1" dirty="0">
                <a:solidFill>
                  <a:srgbClr val="0070C0"/>
                </a:solidFill>
              </a:rPr>
              <a:t>Recognize opportunities for facilitation of solutions to community </a:t>
            </a:r>
            <a:r>
              <a:rPr lang="en-US" sz="3200" b="1" dirty="0" smtClean="0">
                <a:solidFill>
                  <a:srgbClr val="0070C0"/>
                </a:solidFill>
              </a:rPr>
              <a:t>issues</a:t>
            </a:r>
            <a:r>
              <a:rPr lang="en-US" sz="3200" dirty="0"/>
              <a:t/>
            </a:r>
            <a:br>
              <a:rPr lang="en-US" sz="3200" dirty="0"/>
            </a:br>
            <a:endParaRPr lang="en-US" sz="3200" dirty="0">
              <a:solidFill>
                <a:srgbClr val="0070C0"/>
              </a:solidFill>
            </a:endParaRPr>
          </a:p>
        </p:txBody>
      </p:sp>
      <p:sp>
        <p:nvSpPr>
          <p:cNvPr id="3" name="Content Placeholder 2"/>
          <p:cNvSpPr>
            <a:spLocks noGrp="1"/>
          </p:cNvSpPr>
          <p:nvPr>
            <p:ph idx="1"/>
          </p:nvPr>
        </p:nvSpPr>
        <p:spPr>
          <a:xfrm>
            <a:off x="-76200" y="2209800"/>
            <a:ext cx="9220200" cy="5257800"/>
          </a:xfrm>
        </p:spPr>
        <p:txBody>
          <a:bodyPr>
            <a:normAutofit/>
          </a:bodyPr>
          <a:lstStyle/>
          <a:p>
            <a:pPr marL="393192" lvl="1" indent="0">
              <a:buNone/>
            </a:pPr>
            <a:r>
              <a:rPr lang="en-US" dirty="0">
                <a:latin typeface="Gill Sans MT" panose="020B0502020104020203" pitchFamily="34" charset="0"/>
              </a:rPr>
              <a:t>The Community Foundation for Monterey County is a recognized leader in the nonprofit sector and community overall.  As the CFMC has increased its transparency, reached out to diverse audiences across the county, enhanced the work and profile of the Center for Nonprofit Excellence, and developed stronger partnerships with agencies and regional funders, its role as a leader has become more important.  </a:t>
            </a:r>
            <a:endParaRPr lang="en-US" dirty="0" smtClean="0">
              <a:latin typeface="Gill Sans MT" panose="020B0502020104020203" pitchFamily="34" charset="0"/>
            </a:endParaRPr>
          </a:p>
          <a:p>
            <a:pPr marL="393192" lvl="1" indent="0">
              <a:buNone/>
            </a:pPr>
            <a:r>
              <a:rPr lang="en-US" dirty="0" smtClean="0">
                <a:latin typeface="Gill Sans MT" panose="020B0502020104020203" pitchFamily="34" charset="0"/>
              </a:rPr>
              <a:t>In </a:t>
            </a:r>
            <a:r>
              <a:rPr lang="en-US" dirty="0">
                <a:latin typeface="Gill Sans MT" panose="020B0502020104020203" pitchFamily="34" charset="0"/>
              </a:rPr>
              <a:t>many ways, the CFMC has been engaged in leadership work for many years. Community leadership requires tremendous diplomacy, marked by a desire to facilitate positive outcomes rather than work toward a pre-conceived CFMC solution. Goal three will be driven by the following four </a:t>
            </a:r>
            <a:r>
              <a:rPr lang="en-US" dirty="0" smtClean="0">
                <a:latin typeface="Gill Sans MT" panose="020B0502020104020203" pitchFamily="34" charset="0"/>
              </a:rPr>
              <a:t>statements:</a:t>
            </a:r>
            <a:endParaRPr lang="en-US" sz="2800" i="1" dirty="0">
              <a:solidFill>
                <a:srgbClr val="0070C0"/>
              </a:solidFill>
            </a:endParaRPr>
          </a:p>
        </p:txBody>
      </p:sp>
    </p:spTree>
    <p:extLst>
      <p:ext uri="{BB962C8B-B14F-4D97-AF65-F5344CB8AC3E}">
        <p14:creationId xmlns:p14="http://schemas.microsoft.com/office/powerpoint/2010/main" val="4591821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676400"/>
          </a:xfrm>
        </p:spPr>
        <p:txBody>
          <a:bodyPr>
            <a:normAutofit fontScale="90000"/>
          </a:bodyPr>
          <a:lstStyle/>
          <a:p>
            <a:r>
              <a:rPr lang="en-US" sz="4400" dirty="0" smtClean="0">
                <a:solidFill>
                  <a:srgbClr val="0070C0"/>
                </a:solidFill>
              </a:rPr>
              <a:t>Goal 3: Community Leadership</a:t>
            </a:r>
            <a:r>
              <a:rPr lang="en-US" sz="3200" dirty="0" smtClean="0">
                <a:solidFill>
                  <a:srgbClr val="0070C0"/>
                </a:solidFill>
              </a:rPr>
              <a:t/>
            </a:r>
            <a:br>
              <a:rPr lang="en-US" sz="3200" dirty="0" smtClean="0">
                <a:solidFill>
                  <a:srgbClr val="0070C0"/>
                </a:solidFill>
              </a:rPr>
            </a:br>
            <a:r>
              <a:rPr lang="en-US" sz="3200" b="1" dirty="0">
                <a:solidFill>
                  <a:srgbClr val="0070C0"/>
                </a:solidFill>
              </a:rPr>
              <a:t>Recognize opportunities for facilitation of solutions to community </a:t>
            </a:r>
            <a:r>
              <a:rPr lang="en-US" sz="3200" b="1" dirty="0" smtClean="0">
                <a:solidFill>
                  <a:srgbClr val="0070C0"/>
                </a:solidFill>
              </a:rPr>
              <a:t>issues</a:t>
            </a:r>
            <a:r>
              <a:rPr lang="en-US" sz="2800" dirty="0"/>
              <a:t/>
            </a:r>
            <a:br>
              <a:rPr lang="en-US" sz="2800" dirty="0"/>
            </a:br>
            <a:endParaRPr lang="en-US" sz="3200" dirty="0">
              <a:solidFill>
                <a:srgbClr val="0070C0"/>
              </a:solidFill>
            </a:endParaRPr>
          </a:p>
        </p:txBody>
      </p:sp>
      <p:sp>
        <p:nvSpPr>
          <p:cNvPr id="3" name="Content Placeholder 2"/>
          <p:cNvSpPr>
            <a:spLocks noGrp="1"/>
          </p:cNvSpPr>
          <p:nvPr>
            <p:ph idx="1"/>
          </p:nvPr>
        </p:nvSpPr>
        <p:spPr>
          <a:xfrm>
            <a:off x="410308" y="2209800"/>
            <a:ext cx="8763000" cy="4648200"/>
          </a:xfrm>
        </p:spPr>
        <p:txBody>
          <a:bodyPr>
            <a:normAutofit fontScale="85000" lnSpcReduction="20000"/>
          </a:bodyPr>
          <a:lstStyle/>
          <a:p>
            <a:pPr lvl="0">
              <a:buFont typeface="Wingdings" panose="05000000000000000000" pitchFamily="2" charset="2"/>
              <a:buChar char="Ø"/>
            </a:pPr>
            <a:r>
              <a:rPr lang="en-US" sz="2800" dirty="0">
                <a:solidFill>
                  <a:srgbClr val="0070C0"/>
                </a:solidFill>
                <a:latin typeface="Gill Sans MT" panose="020B0502020104020203" pitchFamily="34" charset="0"/>
              </a:rPr>
              <a:t>Be aware of emerging circumstances and issues </a:t>
            </a:r>
            <a:r>
              <a:rPr lang="en-US" sz="2800" dirty="0">
                <a:latin typeface="Gill Sans MT" panose="020B0502020104020203" pitchFamily="34" charset="0"/>
              </a:rPr>
              <a:t>for which the CFMC can be a positive player in finding community solutions.</a:t>
            </a:r>
          </a:p>
          <a:p>
            <a:pPr lvl="0">
              <a:buFont typeface="Wingdings" panose="05000000000000000000" pitchFamily="2" charset="2"/>
              <a:buChar char="Ø"/>
            </a:pPr>
            <a:r>
              <a:rPr lang="en-US" sz="2800" dirty="0">
                <a:solidFill>
                  <a:srgbClr val="0070C0"/>
                </a:solidFill>
                <a:latin typeface="Gill Sans MT" panose="020B0502020104020203" pitchFamily="34" charset="0"/>
              </a:rPr>
              <a:t>Respond proactively to emergencies</a:t>
            </a:r>
            <a:r>
              <a:rPr lang="en-US" sz="2800" dirty="0">
                <a:latin typeface="Gill Sans MT" panose="020B0502020104020203" pitchFamily="34" charset="0"/>
              </a:rPr>
              <a:t>, disasters, civic unrest, and other circumstances in which the staff and board of directors feel the CFMC can play a positive role.</a:t>
            </a:r>
          </a:p>
          <a:p>
            <a:pPr lvl="0">
              <a:buFont typeface="Wingdings" panose="05000000000000000000" pitchFamily="2" charset="2"/>
              <a:buChar char="Ø"/>
            </a:pPr>
            <a:r>
              <a:rPr lang="en-US" sz="2800" dirty="0">
                <a:solidFill>
                  <a:srgbClr val="0070C0"/>
                </a:solidFill>
                <a:latin typeface="Gill Sans MT" panose="020B0502020104020203" pitchFamily="34" charset="0"/>
              </a:rPr>
              <a:t>Grow the CFMC’s profile in advocacy </a:t>
            </a:r>
            <a:r>
              <a:rPr lang="en-US" sz="2800" dirty="0">
                <a:latin typeface="Gill Sans MT" panose="020B0502020104020203" pitchFamily="34" charset="0"/>
              </a:rPr>
              <a:t>when such activity can create a strong environment for the CFMC to prosper, or support initiatives that align with the CFMC’s core values. This may be accomplished through participation in the League of California Community Foundations advocacy work, working with the Council on Foundations or other national lobbying groups, partnering with local organizations or, when appropriate, developing our own initiatives.</a:t>
            </a:r>
          </a:p>
          <a:p>
            <a:pPr lvl="0">
              <a:buFont typeface="Wingdings" panose="05000000000000000000" pitchFamily="2" charset="2"/>
              <a:buChar char="Ø"/>
            </a:pPr>
            <a:r>
              <a:rPr lang="en-US" sz="2800" dirty="0">
                <a:latin typeface="Gill Sans MT" panose="020B0502020104020203" pitchFamily="34" charset="0"/>
              </a:rPr>
              <a:t>Utilize CFMC assets for </a:t>
            </a:r>
            <a:r>
              <a:rPr lang="en-US" sz="2800" dirty="0">
                <a:solidFill>
                  <a:srgbClr val="0070C0"/>
                </a:solidFill>
                <a:latin typeface="Gill Sans MT" panose="020B0502020104020203" pitchFamily="34" charset="0"/>
              </a:rPr>
              <a:t>community impact beyond grantmaking</a:t>
            </a:r>
            <a:r>
              <a:rPr lang="en-US" sz="2800" dirty="0" smtClean="0">
                <a:latin typeface="Gill Sans MT" panose="020B0502020104020203" pitchFamily="34" charset="0"/>
              </a:rPr>
              <a:t>.</a:t>
            </a:r>
            <a:endParaRPr lang="en-US" sz="2800" dirty="0">
              <a:latin typeface="Gill Sans MT" panose="020B0502020104020203" pitchFamily="34" charset="0"/>
            </a:endParaRPr>
          </a:p>
        </p:txBody>
      </p:sp>
    </p:spTree>
    <p:extLst>
      <p:ext uri="{BB962C8B-B14F-4D97-AF65-F5344CB8AC3E}">
        <p14:creationId xmlns:p14="http://schemas.microsoft.com/office/powerpoint/2010/main" val="83803977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534400" cy="1676400"/>
          </a:xfrm>
        </p:spPr>
        <p:txBody>
          <a:bodyPr>
            <a:normAutofit fontScale="90000"/>
          </a:bodyPr>
          <a:lstStyle/>
          <a:p>
            <a:r>
              <a:rPr lang="en-US" sz="4900" dirty="0" smtClean="0">
                <a:solidFill>
                  <a:srgbClr val="0070C0"/>
                </a:solidFill>
              </a:rPr>
              <a:t>Goal 4: Organizational Excellence</a:t>
            </a:r>
            <a:r>
              <a:rPr lang="en-US" sz="3200" dirty="0" smtClean="0">
                <a:solidFill>
                  <a:srgbClr val="0070C0"/>
                </a:solidFill>
              </a:rPr>
              <a:t/>
            </a:r>
            <a:br>
              <a:rPr lang="en-US" sz="3200" dirty="0" smtClean="0">
                <a:solidFill>
                  <a:srgbClr val="0070C0"/>
                </a:solidFill>
              </a:rPr>
            </a:br>
            <a:r>
              <a:rPr lang="en-US" sz="2800" b="1" dirty="0">
                <a:solidFill>
                  <a:srgbClr val="0070C0"/>
                </a:solidFill>
              </a:rPr>
              <a:t>Optimize performance and stewardship for maximum </a:t>
            </a:r>
            <a:r>
              <a:rPr lang="en-US" sz="2800" b="1" dirty="0" smtClean="0">
                <a:solidFill>
                  <a:srgbClr val="0070C0"/>
                </a:solidFill>
              </a:rPr>
              <a:t>effectiveness</a:t>
            </a:r>
            <a:r>
              <a:rPr lang="en-US" sz="3200" dirty="0"/>
              <a:t/>
            </a:r>
            <a:br>
              <a:rPr lang="en-US" sz="3200" dirty="0"/>
            </a:br>
            <a:endParaRPr lang="en-US" sz="3200" dirty="0">
              <a:solidFill>
                <a:srgbClr val="0070C0"/>
              </a:solidFill>
            </a:endParaRPr>
          </a:p>
        </p:txBody>
      </p:sp>
      <p:sp>
        <p:nvSpPr>
          <p:cNvPr id="3" name="Content Placeholder 2"/>
          <p:cNvSpPr>
            <a:spLocks noGrp="1"/>
          </p:cNvSpPr>
          <p:nvPr>
            <p:ph idx="1"/>
          </p:nvPr>
        </p:nvSpPr>
        <p:spPr>
          <a:xfrm>
            <a:off x="381000" y="1981200"/>
            <a:ext cx="8534400" cy="4572000"/>
          </a:xfrm>
        </p:spPr>
        <p:txBody>
          <a:bodyPr>
            <a:normAutofit lnSpcReduction="10000"/>
          </a:bodyPr>
          <a:lstStyle/>
          <a:p>
            <a:pPr lvl="1"/>
            <a:endParaRPr lang="en-US" sz="2400" dirty="0"/>
          </a:p>
          <a:p>
            <a:pPr marL="0" indent="0">
              <a:buNone/>
            </a:pPr>
            <a:r>
              <a:rPr lang="en-US" sz="2800" dirty="0" smtClean="0">
                <a:latin typeface="Gill Sans MT" panose="020B0502020104020203" pitchFamily="34" charset="0"/>
              </a:rPr>
              <a:t>The </a:t>
            </a:r>
            <a:r>
              <a:rPr lang="en-US" sz="2800" dirty="0">
                <a:latin typeface="Gill Sans MT" panose="020B0502020104020203" pitchFamily="34" charset="0"/>
              </a:rPr>
              <a:t>CFMC takes great pride in being an exceptional organization.  This requires a commitment to excellence and constant reappraisal of our systems.  The CFMC is expanding and becoming more complex.  Our operations and organizational structure (including governance) must stay ahead of these changing circumstances.  </a:t>
            </a:r>
            <a:endParaRPr lang="en-US" sz="2800" dirty="0" smtClean="0">
              <a:latin typeface="Gill Sans MT" panose="020B0502020104020203" pitchFamily="34" charset="0"/>
            </a:endParaRPr>
          </a:p>
          <a:p>
            <a:pPr marL="0" indent="0">
              <a:buNone/>
            </a:pPr>
            <a:r>
              <a:rPr lang="en-US" sz="2800" dirty="0" smtClean="0">
                <a:latin typeface="Gill Sans MT" panose="020B0502020104020203" pitchFamily="34" charset="0"/>
              </a:rPr>
              <a:t>The </a:t>
            </a:r>
            <a:r>
              <a:rPr lang="en-US" sz="2800" dirty="0">
                <a:latin typeface="Gill Sans MT" panose="020B0502020104020203" pitchFamily="34" charset="0"/>
              </a:rPr>
              <a:t>CFMC is known for strong asset management. </a:t>
            </a:r>
            <a:r>
              <a:rPr lang="en-US" sz="2800" dirty="0">
                <a:solidFill>
                  <a:srgbClr val="0070C0"/>
                </a:solidFill>
                <a:latin typeface="Gill Sans MT" panose="020B0502020104020203" pitchFamily="34" charset="0"/>
              </a:rPr>
              <a:t>Continuing stewardship is key </a:t>
            </a:r>
            <a:r>
              <a:rPr lang="en-US" sz="2800" dirty="0">
                <a:latin typeface="Gill Sans MT" panose="020B0502020104020203" pitchFamily="34" charset="0"/>
              </a:rPr>
              <a:t>to having resources for granting and maintaining community confidence.  Goal four will be driven by the following five statements:</a:t>
            </a:r>
          </a:p>
          <a:p>
            <a:pPr marL="0" lvl="0" indent="0">
              <a:buNone/>
            </a:pPr>
            <a:endParaRPr lang="en-US" sz="2800" i="1" dirty="0">
              <a:solidFill>
                <a:srgbClr val="0070C0"/>
              </a:solidFill>
            </a:endParaRPr>
          </a:p>
        </p:txBody>
      </p:sp>
    </p:spTree>
    <p:extLst>
      <p:ext uri="{BB962C8B-B14F-4D97-AF65-F5344CB8AC3E}">
        <p14:creationId xmlns:p14="http://schemas.microsoft.com/office/powerpoint/2010/main" val="22050538"/>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18160"/>
            <a:ext cx="7520940" cy="548640"/>
          </a:xfrm>
        </p:spPr>
        <p:txBody>
          <a:bodyPr>
            <a:noAutofit/>
          </a:bodyPr>
          <a:lstStyle/>
          <a:p>
            <a:r>
              <a:rPr lang="en-US" sz="4800" dirty="0" smtClean="0">
                <a:solidFill>
                  <a:srgbClr val="0070C0"/>
                </a:solidFill>
              </a:rPr>
              <a:t>How We Got Here</a:t>
            </a:r>
            <a:endParaRPr lang="en-US" sz="4800" dirty="0">
              <a:solidFill>
                <a:srgbClr val="0070C0"/>
              </a:solidFill>
            </a:endParaRPr>
          </a:p>
        </p:txBody>
      </p:sp>
      <p:sp>
        <p:nvSpPr>
          <p:cNvPr id="3" name="Content Placeholder 2"/>
          <p:cNvSpPr>
            <a:spLocks noGrp="1"/>
          </p:cNvSpPr>
          <p:nvPr>
            <p:ph idx="1"/>
          </p:nvPr>
        </p:nvSpPr>
        <p:spPr>
          <a:xfrm>
            <a:off x="152400" y="2033954"/>
            <a:ext cx="8686800" cy="4800600"/>
          </a:xfrm>
        </p:spPr>
        <p:txBody>
          <a:bodyPr>
            <a:normAutofit/>
          </a:bodyPr>
          <a:lstStyle/>
          <a:p>
            <a:pPr>
              <a:buNone/>
            </a:pPr>
            <a:r>
              <a:rPr lang="en-US" sz="3200" b="0" dirty="0"/>
              <a:t>	</a:t>
            </a:r>
          </a:p>
          <a:p>
            <a:pPr>
              <a:buNone/>
            </a:pPr>
            <a:endParaRPr lang="en-US" sz="3200" b="0" dirty="0" smtClean="0">
              <a:solidFill>
                <a:srgbClr val="0070C0"/>
              </a:solidFill>
            </a:endParaRPr>
          </a:p>
          <a:p>
            <a:pPr>
              <a:buNone/>
            </a:pPr>
            <a:r>
              <a:rPr lang="en-US" sz="4000" i="1" dirty="0" smtClean="0">
                <a:solidFill>
                  <a:srgbClr val="0070C0"/>
                </a:solidFill>
              </a:rPr>
              <a:t>   </a:t>
            </a:r>
          </a:p>
          <a:p>
            <a:pPr>
              <a:buNone/>
            </a:pPr>
            <a:endParaRPr lang="en-US" b="1" dirty="0" smtClean="0"/>
          </a:p>
        </p:txBody>
      </p:sp>
      <p:sp>
        <p:nvSpPr>
          <p:cNvPr id="7" name="Content Placeholder 2"/>
          <p:cNvSpPr txBox="1">
            <a:spLocks/>
          </p:cNvSpPr>
          <p:nvPr/>
        </p:nvSpPr>
        <p:spPr>
          <a:xfrm>
            <a:off x="228600" y="1060938"/>
            <a:ext cx="9067800" cy="57912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nSpc>
                <a:spcPct val="150000"/>
              </a:lnSpc>
              <a:buFont typeface="Wingdings 2"/>
              <a:buNone/>
            </a:pPr>
            <a:r>
              <a:rPr lang="en-US" sz="2400" dirty="0">
                <a:latin typeface="Gill Sans MT" panose="020B0502020104020203" pitchFamily="34" charset="0"/>
              </a:rPr>
              <a:t>Spring 2010		Dan Baldwin begins as President/CEO</a:t>
            </a:r>
          </a:p>
          <a:p>
            <a:pPr marL="0" indent="0">
              <a:lnSpc>
                <a:spcPct val="150000"/>
              </a:lnSpc>
              <a:buNone/>
            </a:pPr>
            <a:r>
              <a:rPr lang="en-US" sz="2400" dirty="0" smtClean="0">
                <a:latin typeface="Gill Sans MT" panose="020B0502020104020203" pitchFamily="34" charset="0"/>
              </a:rPr>
              <a:t>December </a:t>
            </a:r>
            <a:r>
              <a:rPr lang="en-US" sz="2400" dirty="0">
                <a:latin typeface="Gill Sans MT" panose="020B0502020104020203" pitchFamily="34" charset="0"/>
              </a:rPr>
              <a:t>2010	New Strategic </a:t>
            </a:r>
            <a:r>
              <a:rPr lang="en-US" sz="2400" dirty="0" smtClean="0">
                <a:latin typeface="Gill Sans MT" panose="020B0502020104020203" pitchFamily="34" charset="0"/>
              </a:rPr>
              <a:t>Plan </a:t>
            </a:r>
            <a:r>
              <a:rPr lang="en-US" sz="2400" dirty="0">
                <a:latin typeface="Gill Sans MT" panose="020B0502020104020203" pitchFamily="34" charset="0"/>
              </a:rPr>
              <a:t>passes </a:t>
            </a:r>
            <a:r>
              <a:rPr lang="en-US" sz="2400" dirty="0" smtClean="0">
                <a:latin typeface="Gill Sans MT" panose="020B0502020104020203" pitchFamily="34" charset="0"/>
              </a:rPr>
              <a:t/>
            </a:r>
            <a:br>
              <a:rPr lang="en-US" sz="2400" dirty="0" smtClean="0">
                <a:latin typeface="Gill Sans MT" panose="020B0502020104020203" pitchFamily="34" charset="0"/>
              </a:rPr>
            </a:br>
            <a:r>
              <a:rPr lang="en-US" sz="2400" dirty="0" smtClean="0">
                <a:latin typeface="Gill Sans MT" panose="020B0502020104020203" pitchFamily="34" charset="0"/>
              </a:rPr>
              <a:t>January 2011</a:t>
            </a:r>
            <a:r>
              <a:rPr lang="en-US" sz="2400" dirty="0">
                <a:latin typeface="Gill Sans MT" panose="020B0502020104020203" pitchFamily="34" charset="0"/>
              </a:rPr>
              <a:t>		Created New Mission/Vision/Values</a:t>
            </a:r>
          </a:p>
          <a:p>
            <a:pPr marL="0" indent="0">
              <a:lnSpc>
                <a:spcPct val="150000"/>
              </a:lnSpc>
              <a:buFont typeface="Wingdings 2"/>
              <a:buNone/>
            </a:pPr>
            <a:r>
              <a:rPr lang="en-US" sz="2400" dirty="0" smtClean="0">
                <a:latin typeface="Gill Sans MT" panose="020B0502020104020203" pitchFamily="34" charset="0"/>
              </a:rPr>
              <a:t>2011-2015</a:t>
            </a:r>
            <a:r>
              <a:rPr lang="en-US" sz="2400" dirty="0">
                <a:latin typeface="Gill Sans MT" panose="020B0502020104020203" pitchFamily="34" charset="0"/>
              </a:rPr>
              <a:t>		</a:t>
            </a:r>
            <a:r>
              <a:rPr lang="en-US" sz="2400" dirty="0" smtClean="0">
                <a:latin typeface="Gill Sans MT" panose="020B0502020104020203" pitchFamily="34" charset="0"/>
              </a:rPr>
              <a:t>SP is </a:t>
            </a:r>
            <a:r>
              <a:rPr lang="en-US" sz="2400" dirty="0" smtClean="0">
                <a:latin typeface="Gill Sans MT" panose="020B0502020104020203" pitchFamily="34" charset="0"/>
              </a:rPr>
              <a:t>guidepost </a:t>
            </a:r>
            <a:r>
              <a:rPr lang="en-US" sz="2400" dirty="0">
                <a:latin typeface="Gill Sans MT" panose="020B0502020104020203" pitchFamily="34" charset="0"/>
              </a:rPr>
              <a:t>for </a:t>
            </a:r>
            <a:r>
              <a:rPr lang="en-US" sz="2400" dirty="0" smtClean="0">
                <a:latin typeface="Gill Sans MT" panose="020B0502020104020203" pitchFamily="34" charset="0"/>
              </a:rPr>
              <a:t>organizational growth</a:t>
            </a:r>
            <a:endParaRPr lang="en-US" sz="2400" dirty="0">
              <a:latin typeface="Gill Sans MT" panose="020B0502020104020203" pitchFamily="34" charset="0"/>
            </a:endParaRPr>
          </a:p>
          <a:p>
            <a:pPr marL="0" indent="0">
              <a:lnSpc>
                <a:spcPct val="150000"/>
              </a:lnSpc>
              <a:buFont typeface="Wingdings 2"/>
              <a:buNone/>
            </a:pPr>
            <a:r>
              <a:rPr lang="en-US" sz="2400" dirty="0" smtClean="0">
                <a:latin typeface="Gill Sans MT" panose="020B0502020104020203" pitchFamily="34" charset="0"/>
              </a:rPr>
              <a:t>January </a:t>
            </a:r>
            <a:r>
              <a:rPr lang="en-US" sz="2400" dirty="0">
                <a:latin typeface="Gill Sans MT" panose="020B0502020104020203" pitchFamily="34" charset="0"/>
              </a:rPr>
              <a:t>2015		BOD retreat/Monitor Institute Exercise</a:t>
            </a:r>
          </a:p>
          <a:p>
            <a:pPr marL="0" indent="0">
              <a:lnSpc>
                <a:spcPct val="150000"/>
              </a:lnSpc>
              <a:buFont typeface="Wingdings 2"/>
              <a:buNone/>
            </a:pPr>
            <a:r>
              <a:rPr lang="en-US" sz="2400" dirty="0" smtClean="0">
                <a:latin typeface="Gill Sans MT" panose="020B0502020104020203" pitchFamily="34" charset="0"/>
              </a:rPr>
              <a:t>Spring 2015 </a:t>
            </a:r>
            <a:r>
              <a:rPr lang="en-US" sz="2400" dirty="0">
                <a:latin typeface="Gill Sans MT" panose="020B0502020104020203" pitchFamily="34" charset="0"/>
              </a:rPr>
              <a:t>		Began process to review and update SP</a:t>
            </a:r>
            <a:br>
              <a:rPr lang="en-US" sz="2400" dirty="0">
                <a:latin typeface="Gill Sans MT" panose="020B0502020104020203" pitchFamily="34" charset="0"/>
              </a:rPr>
            </a:br>
            <a:r>
              <a:rPr lang="en-US" sz="2400" dirty="0" smtClean="0">
                <a:latin typeface="Gill Sans MT" panose="020B0502020104020203" pitchFamily="34" charset="0"/>
              </a:rPr>
              <a:t>August </a:t>
            </a:r>
            <a:r>
              <a:rPr lang="en-US" sz="2400" dirty="0">
                <a:latin typeface="Gill Sans MT" panose="020B0502020104020203" pitchFamily="34" charset="0"/>
              </a:rPr>
              <a:t>2015		</a:t>
            </a:r>
            <a:r>
              <a:rPr lang="en-US" sz="2400" dirty="0" smtClean="0">
                <a:latin typeface="Gill Sans MT" panose="020B0502020104020203" pitchFamily="34" charset="0"/>
              </a:rPr>
              <a:t>Held Strategic Plan </a:t>
            </a:r>
            <a:r>
              <a:rPr lang="en-US" sz="2400" dirty="0">
                <a:latin typeface="Gill Sans MT" panose="020B0502020104020203" pitchFamily="34" charset="0"/>
              </a:rPr>
              <a:t>retreat with consultant</a:t>
            </a:r>
          </a:p>
          <a:p>
            <a:pPr marL="0" indent="0">
              <a:lnSpc>
                <a:spcPct val="150000"/>
              </a:lnSpc>
              <a:buFont typeface="Wingdings 2"/>
              <a:buNone/>
            </a:pPr>
            <a:r>
              <a:rPr lang="en-US" sz="2400" dirty="0" smtClean="0">
                <a:latin typeface="Gill Sans MT" panose="020B0502020104020203" pitchFamily="34" charset="0"/>
              </a:rPr>
              <a:t>September 2015</a:t>
            </a:r>
            <a:r>
              <a:rPr lang="en-US" sz="2400" dirty="0">
                <a:latin typeface="Gill Sans MT" panose="020B0502020104020203" pitchFamily="34" charset="0"/>
              </a:rPr>
              <a:t>	</a:t>
            </a:r>
            <a:r>
              <a:rPr lang="en-US" sz="2400" dirty="0" smtClean="0">
                <a:latin typeface="Gill Sans MT" panose="020B0502020104020203" pitchFamily="34" charset="0"/>
              </a:rPr>
              <a:t>New SP created using same template</a:t>
            </a:r>
            <a:endParaRPr lang="en-US" sz="2400" dirty="0">
              <a:latin typeface="Gill Sans MT" panose="020B0502020104020203" pitchFamily="34" charset="0"/>
            </a:endParaRPr>
          </a:p>
          <a:p>
            <a:pPr marL="0" indent="0">
              <a:buFont typeface="Wingdings 2"/>
              <a:buNone/>
            </a:pPr>
            <a:r>
              <a:rPr lang="en-US" sz="2400" dirty="0" smtClean="0">
                <a:latin typeface="Gill Sans MT" panose="020B0502020104020203" pitchFamily="34" charset="0"/>
              </a:rPr>
              <a:t>October </a:t>
            </a:r>
            <a:r>
              <a:rPr lang="en-US" sz="2400" dirty="0">
                <a:latin typeface="Gill Sans MT" panose="020B0502020104020203" pitchFamily="34" charset="0"/>
              </a:rPr>
              <a:t>2015		Executive Committee recommends </a:t>
            </a:r>
            <a:r>
              <a:rPr lang="en-US" sz="2400" dirty="0" smtClean="0">
                <a:latin typeface="Gill Sans MT" panose="020B0502020104020203" pitchFamily="34" charset="0"/>
              </a:rPr>
              <a:t>adoption </a:t>
            </a:r>
            <a:br>
              <a:rPr lang="en-US" sz="2400" dirty="0" smtClean="0">
                <a:latin typeface="Gill Sans MT" panose="020B0502020104020203" pitchFamily="34" charset="0"/>
              </a:rPr>
            </a:br>
            <a:r>
              <a:rPr lang="en-US" sz="2400" dirty="0" smtClean="0">
                <a:latin typeface="Gill Sans MT" panose="020B0502020104020203" pitchFamily="34" charset="0"/>
              </a:rPr>
              <a:t>			of new </a:t>
            </a:r>
            <a:r>
              <a:rPr lang="en-US" sz="2400" dirty="0">
                <a:latin typeface="Gill Sans MT" panose="020B0502020104020203" pitchFamily="34" charset="0"/>
              </a:rPr>
              <a:t>plan</a:t>
            </a:r>
          </a:p>
        </p:txBody>
      </p:sp>
    </p:spTree>
    <p:extLst>
      <p:ext uri="{BB962C8B-B14F-4D97-AF65-F5344CB8AC3E}">
        <p14:creationId xmlns:p14="http://schemas.microsoft.com/office/powerpoint/2010/main" val="1767495010"/>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908" y="838200"/>
            <a:ext cx="8534400" cy="1676400"/>
          </a:xfrm>
        </p:spPr>
        <p:txBody>
          <a:bodyPr>
            <a:normAutofit fontScale="90000"/>
          </a:bodyPr>
          <a:lstStyle/>
          <a:p>
            <a:r>
              <a:rPr lang="en-US" sz="4900" dirty="0" smtClean="0">
                <a:solidFill>
                  <a:srgbClr val="0070C0"/>
                </a:solidFill>
              </a:rPr>
              <a:t>Goal 4: Organizational Excellence</a:t>
            </a:r>
            <a:r>
              <a:rPr lang="en-US" sz="3200" dirty="0" smtClean="0">
                <a:solidFill>
                  <a:srgbClr val="0070C0"/>
                </a:solidFill>
              </a:rPr>
              <a:t/>
            </a:r>
            <a:br>
              <a:rPr lang="en-US" sz="3200" dirty="0" smtClean="0">
                <a:solidFill>
                  <a:srgbClr val="0070C0"/>
                </a:solidFill>
              </a:rPr>
            </a:br>
            <a:r>
              <a:rPr lang="en-US" sz="2800" b="1" dirty="0">
                <a:solidFill>
                  <a:srgbClr val="0070C0"/>
                </a:solidFill>
              </a:rPr>
              <a:t>Optimize performance and stewardship for maximum </a:t>
            </a:r>
            <a:r>
              <a:rPr lang="en-US" sz="2800" b="1" dirty="0" smtClean="0">
                <a:solidFill>
                  <a:srgbClr val="0070C0"/>
                </a:solidFill>
              </a:rPr>
              <a:t>effectiveness</a:t>
            </a:r>
            <a:r>
              <a:rPr lang="en-US" sz="3200" dirty="0"/>
              <a:t/>
            </a:r>
            <a:br>
              <a:rPr lang="en-US" sz="3200" dirty="0"/>
            </a:br>
            <a:endParaRPr lang="en-US" sz="3200" dirty="0">
              <a:solidFill>
                <a:srgbClr val="0070C0"/>
              </a:solidFill>
            </a:endParaRPr>
          </a:p>
        </p:txBody>
      </p:sp>
      <p:sp>
        <p:nvSpPr>
          <p:cNvPr id="3" name="Content Placeholder 2"/>
          <p:cNvSpPr>
            <a:spLocks noGrp="1"/>
          </p:cNvSpPr>
          <p:nvPr>
            <p:ph idx="1"/>
          </p:nvPr>
        </p:nvSpPr>
        <p:spPr>
          <a:xfrm>
            <a:off x="366722" y="2209800"/>
            <a:ext cx="8534400" cy="4572000"/>
          </a:xfrm>
        </p:spPr>
        <p:txBody>
          <a:bodyPr>
            <a:normAutofit fontScale="92500" lnSpcReduction="20000"/>
          </a:bodyPr>
          <a:lstStyle/>
          <a:p>
            <a:pPr lvl="0">
              <a:buFont typeface="Wingdings" panose="05000000000000000000" pitchFamily="2" charset="2"/>
              <a:buChar char="Ø"/>
            </a:pPr>
            <a:r>
              <a:rPr lang="en-US" sz="2800" dirty="0" smtClean="0">
                <a:latin typeface="Gill Sans MT" panose="020B0502020104020203" pitchFamily="34" charset="0"/>
              </a:rPr>
              <a:t> Invest </a:t>
            </a:r>
            <a:r>
              <a:rPr lang="en-US" sz="2800" dirty="0">
                <a:latin typeface="Gill Sans MT" panose="020B0502020104020203" pitchFamily="34" charset="0"/>
              </a:rPr>
              <a:t>in infrastructure (human, financial and technological) </a:t>
            </a:r>
            <a:r>
              <a:rPr lang="en-US" sz="2800" dirty="0" smtClean="0">
                <a:latin typeface="Gill Sans MT" panose="020B0502020104020203" pitchFamily="34" charset="0"/>
              </a:rPr>
              <a:t> improvements </a:t>
            </a:r>
            <a:r>
              <a:rPr lang="en-US" sz="2800" dirty="0">
                <a:latin typeface="Gill Sans MT" panose="020B0502020104020203" pitchFamily="34" charset="0"/>
              </a:rPr>
              <a:t>aligned with CFMC’s goals</a:t>
            </a:r>
            <a:r>
              <a:rPr lang="en-US" sz="2800" dirty="0" smtClean="0">
                <a:latin typeface="Gill Sans MT" panose="020B0502020104020203" pitchFamily="34" charset="0"/>
              </a:rPr>
              <a:t>.</a:t>
            </a:r>
            <a:br>
              <a:rPr lang="en-US" sz="2800" dirty="0" smtClean="0">
                <a:latin typeface="Gill Sans MT" panose="020B0502020104020203" pitchFamily="34" charset="0"/>
              </a:rPr>
            </a:br>
            <a:endParaRPr lang="en-US" sz="2800" dirty="0">
              <a:latin typeface="Gill Sans MT" panose="020B0502020104020203" pitchFamily="34" charset="0"/>
            </a:endParaRPr>
          </a:p>
          <a:p>
            <a:pPr lvl="0">
              <a:buFont typeface="Wingdings" panose="05000000000000000000" pitchFamily="2" charset="2"/>
              <a:buChar char="Ø"/>
            </a:pPr>
            <a:r>
              <a:rPr lang="en-US" sz="2800" dirty="0" smtClean="0">
                <a:latin typeface="Gill Sans MT" panose="020B0502020104020203" pitchFamily="34" charset="0"/>
              </a:rPr>
              <a:t> Elevate </a:t>
            </a:r>
            <a:r>
              <a:rPr lang="en-US" sz="2800" dirty="0">
                <a:latin typeface="Gill Sans MT" panose="020B0502020104020203" pitchFamily="34" charset="0"/>
              </a:rPr>
              <a:t>CFMC visibility countywide; tell our story more </a:t>
            </a:r>
            <a:r>
              <a:rPr lang="en-US" sz="2800" dirty="0" smtClean="0">
                <a:latin typeface="Gill Sans MT" panose="020B0502020104020203" pitchFamily="34" charset="0"/>
              </a:rPr>
              <a:t> effectively</a:t>
            </a:r>
            <a:r>
              <a:rPr lang="en-US" sz="2800" dirty="0">
                <a:latin typeface="Gill Sans MT" panose="020B0502020104020203" pitchFamily="34" charset="0"/>
              </a:rPr>
              <a:t>. </a:t>
            </a:r>
          </a:p>
          <a:p>
            <a:pPr>
              <a:buFont typeface="Wingdings" panose="05000000000000000000" pitchFamily="2" charset="2"/>
              <a:buChar char="Ø"/>
            </a:pPr>
            <a:endParaRPr lang="en-US" sz="2800" dirty="0">
              <a:latin typeface="Gill Sans MT" panose="020B0502020104020203" pitchFamily="34" charset="0"/>
            </a:endParaRPr>
          </a:p>
          <a:p>
            <a:pPr lvl="0">
              <a:buFont typeface="Wingdings" panose="05000000000000000000" pitchFamily="2" charset="2"/>
              <a:buChar char="Ø"/>
            </a:pPr>
            <a:r>
              <a:rPr lang="en-US" sz="2800" dirty="0" smtClean="0">
                <a:latin typeface="Gill Sans MT" panose="020B0502020104020203" pitchFamily="34" charset="0"/>
              </a:rPr>
              <a:t> Maintain </a:t>
            </a:r>
            <a:r>
              <a:rPr lang="en-US" sz="2800" dirty="0">
                <a:latin typeface="Gill Sans MT" panose="020B0502020104020203" pitchFamily="34" charset="0"/>
              </a:rPr>
              <a:t>a strong, innovative, diverse board of directors and </a:t>
            </a:r>
            <a:r>
              <a:rPr lang="en-US" sz="2800" dirty="0" smtClean="0">
                <a:latin typeface="Gill Sans MT" panose="020B0502020104020203" pitchFamily="34" charset="0"/>
              </a:rPr>
              <a:t> </a:t>
            </a:r>
            <a:r>
              <a:rPr lang="en-US" sz="2800" dirty="0" smtClean="0">
                <a:latin typeface="Gill Sans MT" panose="020B0502020104020203" pitchFamily="34" charset="0"/>
              </a:rPr>
              <a:t> staff </a:t>
            </a:r>
            <a:r>
              <a:rPr lang="en-US" sz="2800" dirty="0">
                <a:latin typeface="Gill Sans MT" panose="020B0502020104020203" pitchFamily="34" charset="0"/>
              </a:rPr>
              <a:t>that reflect Monterey County.</a:t>
            </a:r>
          </a:p>
          <a:p>
            <a:pPr>
              <a:buFont typeface="Wingdings" panose="05000000000000000000" pitchFamily="2" charset="2"/>
              <a:buChar char="Ø"/>
            </a:pPr>
            <a:endParaRPr lang="en-US" sz="2800" dirty="0">
              <a:latin typeface="Gill Sans MT" panose="020B0502020104020203" pitchFamily="34" charset="0"/>
            </a:endParaRPr>
          </a:p>
          <a:p>
            <a:pPr lvl="0">
              <a:buFont typeface="Wingdings" panose="05000000000000000000" pitchFamily="2" charset="2"/>
              <a:buChar char="Ø"/>
            </a:pPr>
            <a:r>
              <a:rPr lang="en-US" sz="2800" dirty="0" smtClean="0">
                <a:solidFill>
                  <a:srgbClr val="0070C0"/>
                </a:solidFill>
                <a:latin typeface="Gill Sans MT" panose="020B0502020104020203" pitchFamily="34" charset="0"/>
              </a:rPr>
              <a:t> Be </a:t>
            </a:r>
            <a:r>
              <a:rPr lang="en-US" sz="2800" dirty="0">
                <a:solidFill>
                  <a:srgbClr val="0070C0"/>
                </a:solidFill>
                <a:latin typeface="Gill Sans MT" panose="020B0502020104020203" pitchFamily="34" charset="0"/>
              </a:rPr>
              <a:t>a responsible steward of CFMC assets.</a:t>
            </a:r>
          </a:p>
          <a:p>
            <a:pPr>
              <a:buFont typeface="Wingdings" panose="05000000000000000000" pitchFamily="2" charset="2"/>
              <a:buChar char="Ø"/>
            </a:pPr>
            <a:endParaRPr lang="en-US" sz="2800" dirty="0">
              <a:solidFill>
                <a:srgbClr val="0070C0"/>
              </a:solidFill>
              <a:latin typeface="Gill Sans MT" panose="020B0502020104020203" pitchFamily="34" charset="0"/>
            </a:endParaRPr>
          </a:p>
          <a:p>
            <a:pPr lvl="0">
              <a:buFont typeface="Wingdings" panose="05000000000000000000" pitchFamily="2" charset="2"/>
              <a:buChar char="Ø"/>
            </a:pPr>
            <a:r>
              <a:rPr lang="en-US" sz="2800" dirty="0" smtClean="0">
                <a:solidFill>
                  <a:srgbClr val="0070C0"/>
                </a:solidFill>
                <a:latin typeface="Gill Sans MT" panose="020B0502020104020203" pitchFamily="34" charset="0"/>
              </a:rPr>
              <a:t> Operate </a:t>
            </a:r>
            <a:r>
              <a:rPr lang="en-US" sz="2800" dirty="0">
                <a:solidFill>
                  <a:srgbClr val="0070C0"/>
                </a:solidFill>
                <a:latin typeface="Gill Sans MT" panose="020B0502020104020203" pitchFamily="34" charset="0"/>
              </a:rPr>
              <a:t>in an environmentally responsible way.</a:t>
            </a:r>
          </a:p>
        </p:txBody>
      </p:sp>
    </p:spTree>
    <p:extLst>
      <p:ext uri="{BB962C8B-B14F-4D97-AF65-F5344CB8AC3E}">
        <p14:creationId xmlns:p14="http://schemas.microsoft.com/office/powerpoint/2010/main" val="2158688388"/>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239000" cy="1143000"/>
          </a:xfrm>
        </p:spPr>
        <p:txBody>
          <a:bodyPr>
            <a:normAutofit/>
          </a:bodyPr>
          <a:lstStyle/>
          <a:p>
            <a:r>
              <a:rPr lang="en-US" sz="4400" dirty="0" smtClean="0">
                <a:solidFill>
                  <a:srgbClr val="0070C0"/>
                </a:solidFill>
              </a:rPr>
              <a:t>Summary </a:t>
            </a:r>
            <a:endParaRPr lang="en-US" sz="4400" dirty="0">
              <a:solidFill>
                <a:srgbClr val="0070C0"/>
              </a:solidFill>
            </a:endParaRPr>
          </a:p>
        </p:txBody>
      </p:sp>
      <p:sp>
        <p:nvSpPr>
          <p:cNvPr id="3" name="Content Placeholder 2"/>
          <p:cNvSpPr>
            <a:spLocks noGrp="1"/>
          </p:cNvSpPr>
          <p:nvPr>
            <p:ph idx="1"/>
          </p:nvPr>
        </p:nvSpPr>
        <p:spPr>
          <a:xfrm>
            <a:off x="304800" y="1371600"/>
            <a:ext cx="8839200" cy="5486400"/>
          </a:xfrm>
        </p:spPr>
        <p:txBody>
          <a:bodyPr>
            <a:normAutofit fontScale="92500" lnSpcReduction="10000"/>
          </a:bodyPr>
          <a:lstStyle/>
          <a:p>
            <a:pPr lvl="0">
              <a:buFont typeface="Wingdings" panose="05000000000000000000" pitchFamily="2" charset="2"/>
              <a:buChar char="Ø"/>
            </a:pPr>
            <a:r>
              <a:rPr lang="en-US" sz="3200" dirty="0" smtClean="0">
                <a:latin typeface="Gill Sans MT" panose="020B0502020104020203" pitchFamily="34" charset="0"/>
              </a:rPr>
              <a:t>Plan Retains Structure and Key Elements</a:t>
            </a:r>
          </a:p>
          <a:p>
            <a:pPr marL="0" lvl="0" indent="0">
              <a:buNone/>
            </a:pPr>
            <a:endParaRPr lang="en-US" sz="3200" dirty="0" smtClean="0">
              <a:latin typeface="Gill Sans MT" panose="020B0502020104020203" pitchFamily="34" charset="0"/>
            </a:endParaRPr>
          </a:p>
          <a:p>
            <a:pPr lvl="0">
              <a:buFont typeface="Wingdings" panose="05000000000000000000" pitchFamily="2" charset="2"/>
              <a:buChar char="Ø"/>
            </a:pPr>
            <a:r>
              <a:rPr lang="en-US" sz="3200" dirty="0" smtClean="0">
                <a:latin typeface="Gill Sans MT" panose="020B0502020104020203" pitchFamily="34" charset="0"/>
              </a:rPr>
              <a:t>Builds </a:t>
            </a:r>
            <a:r>
              <a:rPr lang="en-US" sz="3200" dirty="0" smtClean="0">
                <a:latin typeface="Gill Sans MT" panose="020B0502020104020203" pitchFamily="34" charset="0"/>
              </a:rPr>
              <a:t>in new concepts to allow room for expanded role and activities i.e. </a:t>
            </a:r>
          </a:p>
          <a:p>
            <a:pPr lvl="1">
              <a:buFont typeface="Wingdings" panose="05000000000000000000" pitchFamily="2" charset="2"/>
              <a:buChar char="Ø"/>
            </a:pPr>
            <a:r>
              <a:rPr lang="en-US" sz="3000" dirty="0" smtClean="0">
                <a:latin typeface="Gill Sans MT" panose="020B0502020104020203" pitchFamily="34" charset="0"/>
              </a:rPr>
              <a:t>Leadership, Advocacy, Impact Investing</a:t>
            </a:r>
          </a:p>
          <a:p>
            <a:pPr marL="393192" lvl="1" indent="0">
              <a:buNone/>
            </a:pPr>
            <a:r>
              <a:rPr lang="en-US" sz="3000" dirty="0" smtClean="0">
                <a:latin typeface="Gill Sans MT" panose="020B0502020104020203" pitchFamily="34" charset="0"/>
              </a:rPr>
              <a:t> </a:t>
            </a:r>
          </a:p>
          <a:p>
            <a:pPr lvl="0">
              <a:buFont typeface="Wingdings" panose="05000000000000000000" pitchFamily="2" charset="2"/>
              <a:buChar char="Ø"/>
            </a:pPr>
            <a:r>
              <a:rPr lang="en-US" sz="3200" dirty="0" smtClean="0">
                <a:latin typeface="Gill Sans MT" panose="020B0502020104020203" pitchFamily="34" charset="0"/>
              </a:rPr>
              <a:t>Added Community Leadership as 4th </a:t>
            </a:r>
            <a:r>
              <a:rPr lang="en-US" sz="3200" dirty="0" smtClean="0">
                <a:latin typeface="Gill Sans MT" panose="020B0502020104020203" pitchFamily="34" charset="0"/>
              </a:rPr>
              <a:t>Goal</a:t>
            </a:r>
            <a:endParaRPr lang="en-US" sz="3200" dirty="0" smtClean="0">
              <a:latin typeface="Gill Sans MT" panose="020B0502020104020203" pitchFamily="34" charset="0"/>
            </a:endParaRPr>
          </a:p>
          <a:p>
            <a:pPr lvl="1">
              <a:buFont typeface="Wingdings" panose="05000000000000000000" pitchFamily="2" charset="2"/>
              <a:buChar char="Ø"/>
            </a:pPr>
            <a:r>
              <a:rPr lang="en-US" sz="3100" dirty="0" smtClean="0">
                <a:latin typeface="Gill Sans MT" panose="020B0502020104020203" pitchFamily="34" charset="0"/>
              </a:rPr>
              <a:t> </a:t>
            </a:r>
            <a:r>
              <a:rPr lang="en-US" sz="3000" dirty="0" smtClean="0">
                <a:latin typeface="Gill Sans MT" panose="020B0502020104020203" pitchFamily="34" charset="0"/>
              </a:rPr>
              <a:t>Community Impact</a:t>
            </a:r>
          </a:p>
          <a:p>
            <a:pPr lvl="1">
              <a:buFont typeface="Wingdings" panose="05000000000000000000" pitchFamily="2" charset="2"/>
              <a:buChar char="Ø"/>
            </a:pPr>
            <a:r>
              <a:rPr lang="en-US" sz="3000" dirty="0" smtClean="0">
                <a:latin typeface="Gill Sans MT" panose="020B0502020104020203" pitchFamily="34" charset="0"/>
              </a:rPr>
              <a:t> Philanthropic Leadership</a:t>
            </a:r>
          </a:p>
          <a:p>
            <a:pPr lvl="1">
              <a:buFont typeface="Wingdings" panose="05000000000000000000" pitchFamily="2" charset="2"/>
              <a:buChar char="Ø"/>
            </a:pPr>
            <a:r>
              <a:rPr lang="en-US" sz="3000" dirty="0" smtClean="0">
                <a:solidFill>
                  <a:srgbClr val="0070C0"/>
                </a:solidFill>
                <a:latin typeface="Gill Sans MT" panose="020B0502020104020203" pitchFamily="34" charset="0"/>
              </a:rPr>
              <a:t> Community Leadership </a:t>
            </a:r>
          </a:p>
          <a:p>
            <a:pPr lvl="1">
              <a:buFont typeface="Wingdings" panose="05000000000000000000" pitchFamily="2" charset="2"/>
              <a:buChar char="Ø"/>
            </a:pPr>
            <a:r>
              <a:rPr lang="en-US" sz="3000" dirty="0" smtClean="0">
                <a:latin typeface="Gill Sans MT" panose="020B0502020104020203" pitchFamily="34" charset="0"/>
              </a:rPr>
              <a:t> Organizational Excellence</a:t>
            </a:r>
          </a:p>
        </p:txBody>
      </p:sp>
    </p:spTree>
    <p:extLst>
      <p:ext uri="{BB962C8B-B14F-4D97-AF65-F5344CB8AC3E}">
        <p14:creationId xmlns:p14="http://schemas.microsoft.com/office/powerpoint/2010/main" val="391869304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r>
              <a:rPr lang="en-US" sz="4400" dirty="0">
                <a:solidFill>
                  <a:srgbClr val="0070C0"/>
                </a:solidFill>
              </a:rPr>
              <a:t>Thoughts, </a:t>
            </a:r>
            <a:r>
              <a:rPr lang="en-US" sz="4400" dirty="0" smtClean="0">
                <a:solidFill>
                  <a:srgbClr val="0070C0"/>
                </a:solidFill>
              </a:rPr>
              <a:t>Questions? </a:t>
            </a:r>
            <a:endParaRPr lang="en-US" sz="4400" dirty="0">
              <a:solidFill>
                <a:srgbClr val="0070C0"/>
              </a:solidFill>
            </a:endParaRPr>
          </a:p>
        </p:txBody>
      </p:sp>
      <p:sp>
        <p:nvSpPr>
          <p:cNvPr id="3" name="Content Placeholder 2"/>
          <p:cNvSpPr>
            <a:spLocks noGrp="1"/>
          </p:cNvSpPr>
          <p:nvPr>
            <p:ph idx="1"/>
          </p:nvPr>
        </p:nvSpPr>
        <p:spPr/>
        <p:txBody>
          <a:bodyPr>
            <a:normAutofit/>
          </a:bodyPr>
          <a:lstStyle/>
          <a:p>
            <a:pPr marL="0" indent="0">
              <a:buNone/>
            </a:pPr>
            <a:endParaRPr lang="en-US" dirty="0">
              <a:solidFill>
                <a:srgbClr val="0070C0"/>
              </a:solidFill>
            </a:endParaRPr>
          </a:p>
          <a:p>
            <a:endParaRPr lang="en-US" dirty="0"/>
          </a:p>
        </p:txBody>
      </p:sp>
      <p:pic>
        <p:nvPicPr>
          <p:cNvPr id="3074" name="Picture 2" descr="C:\Users\amandah\AppData\Local\Microsoft\Windows\Temporary Internet Files\Content.IE5\HQZ923JM\MC90044175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0"/>
            <a:ext cx="3205895" cy="320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397635"/>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520940" cy="548640"/>
          </a:xfrm>
        </p:spPr>
        <p:txBody>
          <a:bodyPr>
            <a:noAutofit/>
          </a:bodyPr>
          <a:lstStyle/>
          <a:p>
            <a:r>
              <a:rPr lang="en-US" sz="3200" dirty="0" smtClean="0">
                <a:solidFill>
                  <a:srgbClr val="0070C0"/>
                </a:solidFill>
              </a:rPr>
              <a:t/>
            </a:r>
            <a:br>
              <a:rPr lang="en-US" sz="3200" dirty="0" smtClean="0">
                <a:solidFill>
                  <a:srgbClr val="0070C0"/>
                </a:solidFill>
              </a:rPr>
            </a:br>
            <a:r>
              <a:rPr lang="en-US" sz="4400" dirty="0" smtClean="0">
                <a:solidFill>
                  <a:srgbClr val="0070C0"/>
                </a:solidFill>
              </a:rPr>
              <a:t>Growth During Strategic Plan</a:t>
            </a:r>
            <a:endParaRPr lang="en-US" sz="4400" dirty="0">
              <a:solidFill>
                <a:srgbClr val="0070C0"/>
              </a:solidFill>
            </a:endParaRPr>
          </a:p>
        </p:txBody>
      </p:sp>
      <p:sp>
        <p:nvSpPr>
          <p:cNvPr id="3" name="Content Placeholder 2"/>
          <p:cNvSpPr>
            <a:spLocks noGrp="1"/>
          </p:cNvSpPr>
          <p:nvPr>
            <p:ph idx="1"/>
          </p:nvPr>
        </p:nvSpPr>
        <p:spPr>
          <a:xfrm>
            <a:off x="422031" y="1828800"/>
            <a:ext cx="8686800" cy="4800600"/>
          </a:xfrm>
        </p:spPr>
        <p:txBody>
          <a:bodyPr>
            <a:normAutofit/>
          </a:bodyPr>
          <a:lstStyle/>
          <a:p>
            <a:pPr>
              <a:buNone/>
            </a:pPr>
            <a:r>
              <a:rPr lang="en-US" sz="3200" b="0" dirty="0"/>
              <a:t>	</a:t>
            </a:r>
            <a:endParaRPr lang="en-US" sz="4000" i="1" dirty="0" smtClean="0">
              <a:solidFill>
                <a:srgbClr val="0070C0"/>
              </a:solidFill>
            </a:endParaRPr>
          </a:p>
          <a:p>
            <a:pPr>
              <a:buNone/>
            </a:pPr>
            <a:endParaRPr lang="en-US" b="1" dirty="0" smtClean="0"/>
          </a:p>
        </p:txBody>
      </p:sp>
      <p:sp>
        <p:nvSpPr>
          <p:cNvPr id="5" name="Content Placeholder 2"/>
          <p:cNvSpPr txBox="1">
            <a:spLocks/>
          </p:cNvSpPr>
          <p:nvPr/>
        </p:nvSpPr>
        <p:spPr>
          <a:xfrm>
            <a:off x="152400" y="1676400"/>
            <a:ext cx="10134600" cy="3810000"/>
          </a:xfrm>
          <a:prstGeom prst="rect">
            <a:avLst/>
          </a:prstGeom>
        </p:spPr>
        <p:txBody>
          <a:bodyPr vert="horz" numCol="2">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1570661177"/>
              </p:ext>
            </p:extLst>
          </p:nvPr>
        </p:nvGraphicFramePr>
        <p:xfrm>
          <a:off x="304800" y="1371600"/>
          <a:ext cx="8686800" cy="5360831"/>
        </p:xfrm>
        <a:graphic>
          <a:graphicData uri="http://schemas.openxmlformats.org/drawingml/2006/table">
            <a:tbl>
              <a:tblPr firstRow="1" bandRow="1">
                <a:tableStyleId>{5C22544A-7EE6-4342-B048-85BDC9FD1C3A}</a:tableStyleId>
              </a:tblPr>
              <a:tblGrid>
                <a:gridCol w="3810000"/>
                <a:gridCol w="2406242"/>
                <a:gridCol w="2470558"/>
              </a:tblGrid>
              <a:tr h="457021">
                <a:tc>
                  <a:txBody>
                    <a:bodyPr/>
                    <a:lstStyle/>
                    <a:p>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2010</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2015</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Assets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$130 MM</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$185  MM</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Unrestricted Assets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$ 19 MM</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$ 24  MM</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Field of Interest Assets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$ 31 MM</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$37.5 MM</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Grants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$6.4 MM (2010)</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$11.3 MM (2014)</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Funds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294</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377</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Operating</a:t>
                      </a:r>
                      <a:r>
                        <a:rPr lang="en-US" sz="2800" baseline="0" dirty="0" smtClean="0">
                          <a:latin typeface="Gill Sans MT" panose="020B0502020104020203" pitchFamily="34" charset="0"/>
                        </a:rPr>
                        <a:t> Budget</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$2.1</a:t>
                      </a:r>
                      <a:r>
                        <a:rPr lang="en-US" sz="2800" baseline="0" dirty="0" smtClean="0">
                          <a:latin typeface="Gill Sans MT" panose="020B0502020104020203" pitchFamily="34" charset="0"/>
                        </a:rPr>
                        <a:t> MM</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$2.65 MM</a:t>
                      </a:r>
                      <a:endParaRPr lang="en-US" sz="2800" dirty="0">
                        <a:latin typeface="Gill Sans MT" panose="020B0502020104020203" pitchFamily="34" charset="0"/>
                      </a:endParaRPr>
                    </a:p>
                  </a:txBody>
                  <a:tcPr/>
                </a:tc>
              </a:tr>
              <a:tr h="457021">
                <a:tc>
                  <a:txBody>
                    <a:bodyPr/>
                    <a:lstStyle/>
                    <a:p>
                      <a:r>
                        <a:rPr lang="en-US" sz="2800" dirty="0" smtClean="0">
                          <a:latin typeface="Gill Sans MT" panose="020B0502020104020203" pitchFamily="34" charset="0"/>
                        </a:rPr>
                        <a:t>Staff</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17</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19</a:t>
                      </a:r>
                      <a:endParaRPr lang="en-US" sz="2800" dirty="0">
                        <a:latin typeface="Gill Sans MT" panose="020B0502020104020203" pitchFamily="34" charset="0"/>
                      </a:endParaRPr>
                    </a:p>
                  </a:txBody>
                  <a:tcPr/>
                </a:tc>
              </a:tr>
              <a:tr h="788831">
                <a:tc>
                  <a:txBody>
                    <a:bodyPr/>
                    <a:lstStyle/>
                    <a:p>
                      <a:r>
                        <a:rPr lang="en-US" sz="2800" dirty="0" smtClean="0">
                          <a:latin typeface="Gill Sans MT" panose="020B0502020104020203" pitchFamily="34" charset="0"/>
                        </a:rPr>
                        <a:t>Legacy</a:t>
                      </a:r>
                      <a:r>
                        <a:rPr lang="en-US" sz="2800" baseline="0" dirty="0" smtClean="0">
                          <a:latin typeface="Gill Sans MT" panose="020B0502020104020203" pitchFamily="34" charset="0"/>
                        </a:rPr>
                        <a:t> Society Members</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88</a:t>
                      </a:r>
                      <a:endParaRPr lang="en-US" sz="2800" dirty="0">
                        <a:latin typeface="Gill Sans MT" panose="020B0502020104020203" pitchFamily="34" charset="0"/>
                      </a:endParaRPr>
                    </a:p>
                  </a:txBody>
                  <a:tcPr/>
                </a:tc>
                <a:tc>
                  <a:txBody>
                    <a:bodyPr/>
                    <a:lstStyle/>
                    <a:p>
                      <a:r>
                        <a:rPr lang="en-US" sz="2800" dirty="0" smtClean="0">
                          <a:latin typeface="Gill Sans MT" panose="020B0502020104020203" pitchFamily="34" charset="0"/>
                        </a:rPr>
                        <a:t>197</a:t>
                      </a:r>
                      <a:endParaRPr lang="en-US" sz="2800" dirty="0">
                        <a:latin typeface="Gill Sans MT" panose="020B0502020104020203" pitchFamily="34" charset="0"/>
                      </a:endParaRPr>
                    </a:p>
                  </a:txBody>
                  <a:tcPr/>
                </a:tc>
              </a:tr>
            </a:tbl>
          </a:graphicData>
        </a:graphic>
      </p:graphicFrame>
    </p:spTree>
    <p:extLst>
      <p:ext uri="{BB962C8B-B14F-4D97-AF65-F5344CB8AC3E}">
        <p14:creationId xmlns:p14="http://schemas.microsoft.com/office/powerpoint/2010/main" val="403098289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8001000" cy="548640"/>
          </a:xfrm>
        </p:spPr>
        <p:txBody>
          <a:bodyPr>
            <a:noAutofit/>
          </a:bodyPr>
          <a:lstStyle/>
          <a:p>
            <a:r>
              <a:rPr lang="en-US" sz="3200" dirty="0" smtClean="0">
                <a:solidFill>
                  <a:srgbClr val="0070C0"/>
                </a:solidFill>
              </a:rPr>
              <a:t/>
            </a:r>
            <a:br>
              <a:rPr lang="en-US" sz="3200" dirty="0" smtClean="0">
                <a:solidFill>
                  <a:srgbClr val="0070C0"/>
                </a:solidFill>
              </a:rPr>
            </a:br>
            <a:r>
              <a:rPr lang="en-US" sz="4400" dirty="0" smtClean="0">
                <a:solidFill>
                  <a:srgbClr val="0070C0"/>
                </a:solidFill>
              </a:rPr>
              <a:t>Accomplishment Highlights </a:t>
            </a:r>
            <a:endParaRPr lang="en-US" sz="4400" dirty="0">
              <a:solidFill>
                <a:srgbClr val="0070C0"/>
              </a:solidFill>
            </a:endParaRPr>
          </a:p>
        </p:txBody>
      </p:sp>
      <p:sp>
        <p:nvSpPr>
          <p:cNvPr id="3" name="Content Placeholder 2"/>
          <p:cNvSpPr>
            <a:spLocks noGrp="1"/>
          </p:cNvSpPr>
          <p:nvPr>
            <p:ph idx="1"/>
          </p:nvPr>
        </p:nvSpPr>
        <p:spPr>
          <a:xfrm>
            <a:off x="422031" y="1828800"/>
            <a:ext cx="8686800" cy="4800600"/>
          </a:xfrm>
        </p:spPr>
        <p:txBody>
          <a:bodyPr>
            <a:normAutofit/>
          </a:bodyPr>
          <a:lstStyle/>
          <a:p>
            <a:pPr>
              <a:buNone/>
            </a:pPr>
            <a:r>
              <a:rPr lang="en-US" sz="3200" b="0" dirty="0"/>
              <a:t>	</a:t>
            </a:r>
            <a:endParaRPr lang="en-US" sz="4000" i="1" dirty="0" smtClean="0">
              <a:solidFill>
                <a:srgbClr val="0070C0"/>
              </a:solidFill>
            </a:endParaRPr>
          </a:p>
          <a:p>
            <a:pPr>
              <a:buNone/>
            </a:pPr>
            <a:endParaRPr lang="en-US" b="1" dirty="0" smtClean="0"/>
          </a:p>
        </p:txBody>
      </p:sp>
      <p:sp>
        <p:nvSpPr>
          <p:cNvPr id="7" name="Content Placeholder 2"/>
          <p:cNvSpPr txBox="1">
            <a:spLocks/>
          </p:cNvSpPr>
          <p:nvPr/>
        </p:nvSpPr>
        <p:spPr>
          <a:xfrm>
            <a:off x="304800" y="1066800"/>
            <a:ext cx="8686800" cy="6172200"/>
          </a:xfrm>
          <a:prstGeom prst="rect">
            <a:avLst/>
          </a:prstGeom>
        </p:spPr>
        <p:txBody>
          <a:bodyPr vert="horz">
            <a:normAutofit fontScale="70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endParaRPr lang="en-US" b="1" dirty="0" smtClean="0"/>
          </a:p>
          <a:p>
            <a:pPr>
              <a:buFont typeface="Wingdings" panose="05000000000000000000" pitchFamily="2" charset="2"/>
              <a:buChar char="Ø"/>
            </a:pPr>
            <a:r>
              <a:rPr lang="en-US" sz="4000" dirty="0" smtClean="0">
                <a:solidFill>
                  <a:srgbClr val="0070C0"/>
                </a:solidFill>
              </a:rPr>
              <a:t> </a:t>
            </a:r>
            <a:r>
              <a:rPr lang="en-US" sz="4000" dirty="0" smtClean="0">
                <a:latin typeface="Gill Sans MT" panose="020B0502020104020203" pitchFamily="34" charset="0"/>
              </a:rPr>
              <a:t>Created Community Impact Grants Program</a:t>
            </a:r>
          </a:p>
          <a:p>
            <a:pPr>
              <a:buFont typeface="Wingdings" panose="05000000000000000000" pitchFamily="2" charset="2"/>
              <a:buChar char="Ø"/>
            </a:pPr>
            <a:r>
              <a:rPr lang="en-US" sz="4000" dirty="0" smtClean="0">
                <a:latin typeface="Gill Sans MT" panose="020B0502020104020203" pitchFamily="34" charset="0"/>
              </a:rPr>
              <a:t> Women’s </a:t>
            </a:r>
            <a:r>
              <a:rPr lang="en-US" sz="4000" dirty="0">
                <a:latin typeface="Gill Sans MT" panose="020B0502020104020203" pitchFamily="34" charset="0"/>
              </a:rPr>
              <a:t>Fund Endowment </a:t>
            </a:r>
            <a:r>
              <a:rPr lang="en-US" sz="4000" dirty="0" smtClean="0">
                <a:latin typeface="Gill Sans MT" panose="020B0502020104020203" pitchFamily="34" charset="0"/>
              </a:rPr>
              <a:t>Campaign Completed</a:t>
            </a:r>
            <a:endParaRPr lang="en-US" sz="4000" dirty="0">
              <a:latin typeface="Gill Sans MT" panose="020B0502020104020203" pitchFamily="34" charset="0"/>
            </a:endParaRPr>
          </a:p>
          <a:p>
            <a:pPr>
              <a:buFont typeface="Wingdings" panose="05000000000000000000" pitchFamily="2" charset="2"/>
              <a:buChar char="Ø"/>
            </a:pPr>
            <a:r>
              <a:rPr lang="en-US" sz="4000" dirty="0" smtClean="0">
                <a:latin typeface="Gill Sans MT" panose="020B0502020104020203" pitchFamily="34" charset="0"/>
              </a:rPr>
              <a:t> Girls</a:t>
            </a:r>
            <a:r>
              <a:rPr lang="en-US" sz="4000" dirty="0">
                <a:latin typeface="Gill Sans MT" panose="020B0502020104020203" pitchFamily="34" charset="0"/>
              </a:rPr>
              <a:t>’ Health in Girls’ </a:t>
            </a:r>
            <a:r>
              <a:rPr lang="en-US" sz="4000" dirty="0" smtClean="0">
                <a:latin typeface="Gill Sans MT" panose="020B0502020104020203" pitchFamily="34" charset="0"/>
              </a:rPr>
              <a:t>Hands Developed &amp; Implemented</a:t>
            </a:r>
            <a:endParaRPr lang="en-US" sz="4000" dirty="0">
              <a:latin typeface="Gill Sans MT" panose="020B0502020104020203" pitchFamily="34" charset="0"/>
            </a:endParaRPr>
          </a:p>
          <a:p>
            <a:pPr>
              <a:buFont typeface="Wingdings" panose="05000000000000000000" pitchFamily="2" charset="2"/>
              <a:buChar char="Ø"/>
            </a:pPr>
            <a:r>
              <a:rPr lang="en-US" sz="4000" dirty="0" smtClean="0">
                <a:latin typeface="Gill Sans MT" panose="020B0502020104020203" pitchFamily="34" charset="0"/>
              </a:rPr>
              <a:t> Philanthropic Services Expanded</a:t>
            </a:r>
            <a:endParaRPr lang="en-US" sz="4000" dirty="0">
              <a:latin typeface="Gill Sans MT" panose="020B0502020104020203" pitchFamily="34" charset="0"/>
            </a:endParaRPr>
          </a:p>
          <a:p>
            <a:pPr marL="0" indent="0">
              <a:buNone/>
            </a:pPr>
            <a:r>
              <a:rPr lang="en-US" sz="4000" dirty="0">
                <a:latin typeface="Gill Sans MT" panose="020B0502020104020203" pitchFamily="34" charset="0"/>
              </a:rPr>
              <a:t> </a:t>
            </a:r>
            <a:r>
              <a:rPr lang="en-US" sz="4000" dirty="0" smtClean="0">
                <a:latin typeface="Gill Sans MT" panose="020B0502020104020203" pitchFamily="34" charset="0"/>
              </a:rPr>
              <a:t>   - Philanthropic Services Officers Added</a:t>
            </a:r>
          </a:p>
          <a:p>
            <a:pPr marL="0" indent="0">
              <a:buNone/>
            </a:pPr>
            <a:r>
              <a:rPr lang="en-US" sz="4000" dirty="0" smtClean="0">
                <a:latin typeface="Gill Sans MT" panose="020B0502020104020203" pitchFamily="34" charset="0"/>
              </a:rPr>
              <a:t>    - Donor </a:t>
            </a:r>
            <a:r>
              <a:rPr lang="en-US" sz="4000" dirty="0">
                <a:latin typeface="Gill Sans MT" panose="020B0502020104020203" pitchFamily="34" charset="0"/>
              </a:rPr>
              <a:t>Advised Fund Conversions </a:t>
            </a:r>
            <a:r>
              <a:rPr lang="en-US" sz="4000" dirty="0" smtClean="0">
                <a:latin typeface="Gill Sans MT" panose="020B0502020104020203" pitchFamily="34" charset="0"/>
              </a:rPr>
              <a:t>&amp; </a:t>
            </a:r>
            <a:r>
              <a:rPr lang="en-US" sz="4000" dirty="0">
                <a:latin typeface="Gill Sans MT" panose="020B0502020104020203" pitchFamily="34" charset="0"/>
              </a:rPr>
              <a:t>Co-investment </a:t>
            </a:r>
          </a:p>
          <a:p>
            <a:pPr>
              <a:buFont typeface="Wingdings" panose="05000000000000000000" pitchFamily="2" charset="2"/>
              <a:buChar char="Ø"/>
            </a:pPr>
            <a:r>
              <a:rPr lang="en-US" sz="4000" dirty="0">
                <a:latin typeface="Gill Sans MT" panose="020B0502020104020203" pitchFamily="34" charset="0"/>
              </a:rPr>
              <a:t> </a:t>
            </a:r>
            <a:r>
              <a:rPr lang="en-US" sz="4000" dirty="0" smtClean="0">
                <a:latin typeface="Gill Sans MT" panose="020B0502020104020203" pitchFamily="34" charset="0"/>
              </a:rPr>
              <a:t>Revised IPS/ </a:t>
            </a:r>
            <a:r>
              <a:rPr lang="en-US" sz="4000" dirty="0" smtClean="0">
                <a:latin typeface="Gill Sans MT" panose="020B0502020104020203" pitchFamily="34" charset="0"/>
              </a:rPr>
              <a:t>Hired </a:t>
            </a:r>
            <a:r>
              <a:rPr lang="en-US" sz="4000" dirty="0" err="1" smtClean="0">
                <a:latin typeface="Gill Sans MT" panose="020B0502020104020203" pitchFamily="34" charset="0"/>
              </a:rPr>
              <a:t>Verus</a:t>
            </a:r>
            <a:r>
              <a:rPr lang="en-US" sz="4000" dirty="0" smtClean="0">
                <a:latin typeface="Gill Sans MT" panose="020B0502020104020203" pitchFamily="34" charset="0"/>
              </a:rPr>
              <a:t> as investment consultant</a:t>
            </a:r>
            <a:endParaRPr lang="en-US" sz="4000" dirty="0">
              <a:latin typeface="Gill Sans MT" panose="020B0502020104020203" pitchFamily="34" charset="0"/>
            </a:endParaRPr>
          </a:p>
          <a:p>
            <a:pPr>
              <a:buFont typeface="Wingdings" panose="05000000000000000000" pitchFamily="2" charset="2"/>
              <a:buChar char="Ø"/>
            </a:pPr>
            <a:r>
              <a:rPr lang="en-US" sz="4000" dirty="0">
                <a:latin typeface="Gill Sans MT" panose="020B0502020104020203" pitchFamily="34" charset="0"/>
              </a:rPr>
              <a:t> </a:t>
            </a:r>
            <a:r>
              <a:rPr lang="en-US" sz="4000" dirty="0" smtClean="0">
                <a:latin typeface="Gill Sans MT" panose="020B0502020104020203" pitchFamily="34" charset="0"/>
              </a:rPr>
              <a:t>Licensed for Charitable </a:t>
            </a:r>
            <a:r>
              <a:rPr lang="en-US" sz="4000" dirty="0">
                <a:latin typeface="Gill Sans MT" panose="020B0502020104020203" pitchFamily="34" charset="0"/>
              </a:rPr>
              <a:t>Gift Annuities</a:t>
            </a:r>
          </a:p>
          <a:p>
            <a:pPr>
              <a:buFont typeface="Wingdings" panose="05000000000000000000" pitchFamily="2" charset="2"/>
              <a:buChar char="Ø"/>
            </a:pPr>
            <a:r>
              <a:rPr lang="en-US" sz="4000" dirty="0" smtClean="0">
                <a:latin typeface="Gill Sans MT" panose="020B0502020104020203" pitchFamily="34" charset="0"/>
              </a:rPr>
              <a:t> Created </a:t>
            </a:r>
            <a:r>
              <a:rPr lang="en-US" sz="4000" dirty="0">
                <a:latin typeface="Gill Sans MT" panose="020B0502020104020203" pitchFamily="34" charset="0"/>
              </a:rPr>
              <a:t>First Affiliate Fund – </a:t>
            </a:r>
            <a:r>
              <a:rPr lang="en-US" sz="4000" dirty="0" smtClean="0">
                <a:latin typeface="Gill Sans MT" panose="020B0502020104020203" pitchFamily="34" charset="0"/>
              </a:rPr>
              <a:t>SMCF</a:t>
            </a:r>
            <a:endParaRPr lang="en-US" sz="4000" dirty="0">
              <a:latin typeface="Gill Sans MT" panose="020B0502020104020203" pitchFamily="34" charset="0"/>
            </a:endParaRPr>
          </a:p>
          <a:p>
            <a:pPr>
              <a:buFont typeface="Wingdings" panose="05000000000000000000" pitchFamily="2" charset="2"/>
              <a:buChar char="Ø"/>
            </a:pPr>
            <a:r>
              <a:rPr lang="en-US" sz="4000" dirty="0" smtClean="0">
                <a:latin typeface="Gill Sans MT" panose="020B0502020104020203" pitchFamily="34" charset="0"/>
              </a:rPr>
              <a:t> Center for Nonprofit Excellence Launched</a:t>
            </a:r>
          </a:p>
          <a:p>
            <a:pPr>
              <a:buFont typeface="Wingdings" panose="05000000000000000000" pitchFamily="2" charset="2"/>
              <a:buChar char="Ø"/>
            </a:pPr>
            <a:r>
              <a:rPr lang="en-US" sz="4000" dirty="0">
                <a:latin typeface="Gill Sans MT" panose="020B0502020104020203" pitchFamily="34" charset="0"/>
              </a:rPr>
              <a:t> </a:t>
            </a:r>
            <a:r>
              <a:rPr lang="en-US" sz="4000" dirty="0" smtClean="0">
                <a:latin typeface="Gill Sans MT" panose="020B0502020104020203" pitchFamily="34" charset="0"/>
              </a:rPr>
              <a:t>Technology Upgraded (Donor Central/</a:t>
            </a:r>
            <a:r>
              <a:rPr lang="en-US" sz="4000" dirty="0" err="1" smtClean="0">
                <a:latin typeface="Gill Sans MT" panose="020B0502020104020203" pitchFamily="34" charset="0"/>
              </a:rPr>
              <a:t>Foundant</a:t>
            </a:r>
            <a:r>
              <a:rPr lang="en-US" sz="4000" dirty="0" smtClean="0">
                <a:latin typeface="Gill Sans MT" panose="020B0502020104020203" pitchFamily="34" charset="0"/>
              </a:rPr>
              <a:t>)</a:t>
            </a:r>
            <a:endParaRPr lang="en-US" sz="4000" dirty="0">
              <a:latin typeface="Gill Sans MT" panose="020B0502020104020203" pitchFamily="34" charset="0"/>
            </a:endParaRPr>
          </a:p>
          <a:p>
            <a:pPr>
              <a:buFont typeface="Wingdings" panose="05000000000000000000" pitchFamily="2" charset="2"/>
              <a:buChar char="Ø"/>
            </a:pPr>
            <a:r>
              <a:rPr lang="en-US" sz="4000" dirty="0" smtClean="0">
                <a:latin typeface="Gill Sans MT" panose="020B0502020104020203" pitchFamily="34" charset="0"/>
              </a:rPr>
              <a:t> Purchased and renovated Garden Road &amp; </a:t>
            </a:r>
            <a:br>
              <a:rPr lang="en-US" sz="4000" dirty="0" smtClean="0">
                <a:latin typeface="Gill Sans MT" panose="020B0502020104020203" pitchFamily="34" charset="0"/>
              </a:rPr>
            </a:br>
            <a:r>
              <a:rPr lang="en-US" sz="4000" dirty="0" smtClean="0">
                <a:latin typeface="Gill Sans MT" panose="020B0502020104020203" pitchFamily="34" charset="0"/>
              </a:rPr>
              <a:t> renovated and expanded Salinas office </a:t>
            </a:r>
            <a:endParaRPr lang="en-US" sz="4000" i="1" dirty="0">
              <a:solidFill>
                <a:srgbClr val="0070C0"/>
              </a:solidFill>
            </a:endParaRPr>
          </a:p>
        </p:txBody>
      </p:sp>
    </p:spTree>
    <p:extLst>
      <p:ext uri="{BB962C8B-B14F-4D97-AF65-F5344CB8AC3E}">
        <p14:creationId xmlns:p14="http://schemas.microsoft.com/office/powerpoint/2010/main" val="12409260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1000"/>
                                        <p:tgtEl>
                                          <p:spTgt spid="7">
                                            <p:txEl>
                                              <p:pRg st="3" end="3"/>
                                            </p:txEl>
                                          </p:spTgt>
                                        </p:tgtEl>
                                      </p:cBhvr>
                                    </p:animEffect>
                                    <p:anim calcmode="lin" valueType="num">
                                      <p:cBhvr>
                                        <p:cTn id="1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1000"/>
                                        <p:tgtEl>
                                          <p:spTgt spid="7">
                                            <p:txEl>
                                              <p:pRg st="4" end="4"/>
                                            </p:txEl>
                                          </p:spTgt>
                                        </p:tgtEl>
                                      </p:cBhvr>
                                    </p:animEffect>
                                    <p:anim calcmode="lin" valueType="num">
                                      <p:cBhvr>
                                        <p:cTn id="2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1000"/>
                                        <p:tgtEl>
                                          <p:spTgt spid="7">
                                            <p:txEl>
                                              <p:pRg st="5" end="5"/>
                                            </p:txEl>
                                          </p:spTgt>
                                        </p:tgtEl>
                                      </p:cBhvr>
                                    </p:animEffect>
                                    <p:anim calcmode="lin" valueType="num">
                                      <p:cBhvr>
                                        <p:cTn id="28"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1000"/>
                                        <p:tgtEl>
                                          <p:spTgt spid="7">
                                            <p:txEl>
                                              <p:pRg st="6" end="6"/>
                                            </p:txEl>
                                          </p:spTgt>
                                        </p:tgtEl>
                                      </p:cBhvr>
                                    </p:animEffect>
                                    <p:anim calcmode="lin" valueType="num">
                                      <p:cBhvr>
                                        <p:cTn id="33"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7">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1000"/>
                                        <p:tgtEl>
                                          <p:spTgt spid="7">
                                            <p:txEl>
                                              <p:pRg st="7" end="7"/>
                                            </p:txEl>
                                          </p:spTgt>
                                        </p:tgtEl>
                                      </p:cBhvr>
                                    </p:animEffect>
                                    <p:anim calcmode="lin" valueType="num">
                                      <p:cBhvr>
                                        <p:cTn id="38"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1000"/>
                                        <p:tgtEl>
                                          <p:spTgt spid="7">
                                            <p:txEl>
                                              <p:pRg st="8" end="8"/>
                                            </p:txEl>
                                          </p:spTgt>
                                        </p:tgtEl>
                                      </p:cBhvr>
                                    </p:animEffect>
                                    <p:anim calcmode="lin" valueType="num">
                                      <p:cBhvr>
                                        <p:cTn id="43"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1000"/>
                                        <p:tgtEl>
                                          <p:spTgt spid="7">
                                            <p:txEl>
                                              <p:pRg st="9" end="9"/>
                                            </p:txEl>
                                          </p:spTgt>
                                        </p:tgtEl>
                                      </p:cBhvr>
                                    </p:animEffect>
                                    <p:anim calcmode="lin" valueType="num">
                                      <p:cBhvr>
                                        <p:cTn id="4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
                                            <p:txEl>
                                              <p:pRg st="10" end="10"/>
                                            </p:txEl>
                                          </p:spTgt>
                                        </p:tgtEl>
                                        <p:attrNameLst>
                                          <p:attrName>style.visibility</p:attrName>
                                        </p:attrNameLst>
                                      </p:cBhvr>
                                      <p:to>
                                        <p:strVal val="visible"/>
                                      </p:to>
                                    </p:set>
                                    <p:animEffect transition="in" filter="fade">
                                      <p:cBhvr>
                                        <p:cTn id="52" dur="1000"/>
                                        <p:tgtEl>
                                          <p:spTgt spid="7">
                                            <p:txEl>
                                              <p:pRg st="10" end="10"/>
                                            </p:txEl>
                                          </p:spTgt>
                                        </p:tgtEl>
                                      </p:cBhvr>
                                    </p:animEffect>
                                    <p:anim calcmode="lin" valueType="num">
                                      <p:cBhvr>
                                        <p:cTn id="53"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10" end="10"/>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fade">
                                      <p:cBhvr>
                                        <p:cTn id="57" dur="1000"/>
                                        <p:tgtEl>
                                          <p:spTgt spid="7">
                                            <p:txEl>
                                              <p:pRg st="11" end="11"/>
                                            </p:txEl>
                                          </p:spTgt>
                                        </p:tgtEl>
                                      </p:cBhvr>
                                    </p:animEffect>
                                    <p:anim calcmode="lin" valueType="num">
                                      <p:cBhvr>
                                        <p:cTn id="5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59" dur="1000" fill="hold"/>
                                        <p:tgtEl>
                                          <p:spTgt spid="7">
                                            <p:txEl>
                                              <p:pRg st="11" end="11"/>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7">
                                            <p:txEl>
                                              <p:pRg st="12" end="12"/>
                                            </p:txEl>
                                          </p:spTgt>
                                        </p:tgtEl>
                                        <p:attrNameLst>
                                          <p:attrName>style.visibility</p:attrName>
                                        </p:attrNameLst>
                                      </p:cBhvr>
                                      <p:to>
                                        <p:strVal val="visible"/>
                                      </p:to>
                                    </p:set>
                                    <p:animEffect transition="in" filter="fade">
                                      <p:cBhvr>
                                        <p:cTn id="62" dur="1000"/>
                                        <p:tgtEl>
                                          <p:spTgt spid="7">
                                            <p:txEl>
                                              <p:pRg st="12" end="12"/>
                                            </p:txEl>
                                          </p:spTgt>
                                        </p:tgtEl>
                                      </p:cBhvr>
                                    </p:animEffect>
                                    <p:anim calcmode="lin" valueType="num">
                                      <p:cBhvr>
                                        <p:cTn id="63"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539240"/>
          </a:xfrm>
        </p:spPr>
        <p:txBody>
          <a:bodyPr>
            <a:noAutofit/>
          </a:bodyPr>
          <a:lstStyle/>
          <a:p>
            <a:pPr marL="457200" indent="-457200">
              <a:buFont typeface="Wingdings" panose="05000000000000000000" pitchFamily="2" charset="2"/>
              <a:buChar char="Ø"/>
            </a:pPr>
            <a:r>
              <a:rPr lang="en-US" sz="3200" dirty="0" smtClean="0">
                <a:solidFill>
                  <a:srgbClr val="0070C0"/>
                </a:solidFill>
              </a:rPr>
              <a:t/>
            </a:r>
            <a:br>
              <a:rPr lang="en-US" sz="3200" dirty="0" smtClean="0">
                <a:solidFill>
                  <a:srgbClr val="0070C0"/>
                </a:solidFill>
              </a:rPr>
            </a:br>
            <a:r>
              <a:rPr lang="en-US" sz="4400" dirty="0">
                <a:solidFill>
                  <a:srgbClr val="0070C0"/>
                </a:solidFill>
              </a:rPr>
              <a:t/>
            </a:r>
            <a:br>
              <a:rPr lang="en-US" sz="4400" dirty="0">
                <a:solidFill>
                  <a:srgbClr val="0070C0"/>
                </a:solidFill>
              </a:rPr>
            </a:br>
            <a:r>
              <a:rPr lang="en-US" sz="4400" dirty="0" smtClean="0">
                <a:solidFill>
                  <a:srgbClr val="0070C0"/>
                </a:solidFill>
              </a:rPr>
              <a:t/>
            </a:r>
            <a:br>
              <a:rPr lang="en-US" sz="4400" dirty="0" smtClean="0">
                <a:solidFill>
                  <a:srgbClr val="0070C0"/>
                </a:solidFill>
              </a:rPr>
            </a:br>
            <a:r>
              <a:rPr lang="en-US" sz="4400" dirty="0">
                <a:solidFill>
                  <a:srgbClr val="0070C0"/>
                </a:solidFill>
              </a:rPr>
              <a:t/>
            </a:r>
            <a:br>
              <a:rPr lang="en-US" sz="4400" dirty="0">
                <a:solidFill>
                  <a:srgbClr val="0070C0"/>
                </a:solidFill>
              </a:rPr>
            </a:br>
            <a:r>
              <a:rPr lang="en-US" sz="4400" dirty="0" smtClean="0">
                <a:solidFill>
                  <a:srgbClr val="0070C0"/>
                </a:solidFill>
              </a:rPr>
              <a:t/>
            </a:r>
            <a:br>
              <a:rPr lang="en-US" sz="4400" dirty="0" smtClean="0">
                <a:solidFill>
                  <a:srgbClr val="0070C0"/>
                </a:solidFill>
              </a:rPr>
            </a:br>
            <a:r>
              <a:rPr lang="en-US" sz="4400" dirty="0" smtClean="0">
                <a:solidFill>
                  <a:srgbClr val="0070C0"/>
                </a:solidFill>
              </a:rPr>
              <a:t>Today…Looking Forward</a:t>
            </a:r>
            <a:br>
              <a:rPr lang="en-US" sz="4400" dirty="0" smtClean="0">
                <a:solidFill>
                  <a:srgbClr val="0070C0"/>
                </a:solidFill>
              </a:rPr>
            </a:br>
            <a:endParaRPr lang="en-US" sz="4400" dirty="0">
              <a:solidFill>
                <a:srgbClr val="0070C0"/>
              </a:solidFill>
            </a:endParaRPr>
          </a:p>
        </p:txBody>
      </p:sp>
      <p:sp>
        <p:nvSpPr>
          <p:cNvPr id="3" name="Content Placeholder 2"/>
          <p:cNvSpPr>
            <a:spLocks noGrp="1"/>
          </p:cNvSpPr>
          <p:nvPr>
            <p:ph idx="1"/>
          </p:nvPr>
        </p:nvSpPr>
        <p:spPr>
          <a:xfrm>
            <a:off x="422031" y="1600200"/>
            <a:ext cx="8686800" cy="4191000"/>
          </a:xfrm>
        </p:spPr>
        <p:txBody>
          <a:bodyPr>
            <a:normAutofit/>
          </a:bodyPr>
          <a:lstStyle/>
          <a:p>
            <a:pPr>
              <a:buFont typeface="Wingdings" panose="05000000000000000000" pitchFamily="2" charset="2"/>
              <a:buChar char="Ø"/>
            </a:pPr>
            <a:r>
              <a:rPr lang="en-US" sz="4000" dirty="0" smtClean="0">
                <a:solidFill>
                  <a:srgbClr val="0070C0"/>
                </a:solidFill>
                <a:latin typeface="Gill Sans MT" panose="020B0502020104020203" pitchFamily="34" charset="0"/>
              </a:rPr>
              <a:t> </a:t>
            </a:r>
            <a:r>
              <a:rPr lang="en-US" sz="4000" dirty="0" smtClean="0">
                <a:latin typeface="Gill Sans MT" panose="020B0502020104020203" pitchFamily="34" charset="0"/>
              </a:rPr>
              <a:t>Same </a:t>
            </a:r>
            <a:r>
              <a:rPr lang="en-US" sz="4000" dirty="0">
                <a:latin typeface="Gill Sans MT" panose="020B0502020104020203" pitchFamily="34" charset="0"/>
              </a:rPr>
              <a:t>Vision, Mission &amp; </a:t>
            </a:r>
            <a:r>
              <a:rPr lang="en-US" sz="4000" dirty="0" smtClean="0">
                <a:latin typeface="Gill Sans MT" panose="020B0502020104020203" pitchFamily="34" charset="0"/>
              </a:rPr>
              <a:t>Values</a:t>
            </a:r>
          </a:p>
          <a:p>
            <a:pPr>
              <a:buFont typeface="Wingdings" panose="05000000000000000000" pitchFamily="2" charset="2"/>
              <a:buChar char="Ø"/>
            </a:pPr>
            <a:r>
              <a:rPr lang="en-US" sz="4000" dirty="0" smtClean="0">
                <a:latin typeface="Gill Sans MT" panose="020B0502020104020203" pitchFamily="34" charset="0"/>
              </a:rPr>
              <a:t> Different Organization</a:t>
            </a:r>
          </a:p>
          <a:p>
            <a:pPr>
              <a:buFont typeface="Wingdings" panose="05000000000000000000" pitchFamily="2" charset="2"/>
              <a:buChar char="Ø"/>
            </a:pPr>
            <a:r>
              <a:rPr lang="en-US" sz="4000" dirty="0" smtClean="0">
                <a:latin typeface="Gill Sans MT" panose="020B0502020104020203" pitchFamily="34" charset="0"/>
              </a:rPr>
              <a:t> New </a:t>
            </a:r>
            <a:r>
              <a:rPr lang="en-US" sz="4000" dirty="0">
                <a:latin typeface="Gill Sans MT" panose="020B0502020104020203" pitchFamily="34" charset="0"/>
              </a:rPr>
              <a:t>Plan Needed</a:t>
            </a:r>
            <a:r>
              <a:rPr lang="en-US" sz="2800" dirty="0">
                <a:solidFill>
                  <a:srgbClr val="0070C0"/>
                </a:solidFill>
              </a:rPr>
              <a:t/>
            </a:r>
            <a:br>
              <a:rPr lang="en-US" sz="2800" dirty="0">
                <a:solidFill>
                  <a:srgbClr val="0070C0"/>
                </a:solidFill>
              </a:rPr>
            </a:br>
            <a:endParaRPr lang="en-US" b="1" dirty="0" smtClean="0"/>
          </a:p>
        </p:txBody>
      </p:sp>
      <p:sp>
        <p:nvSpPr>
          <p:cNvPr id="7" name="Content Placeholder 2"/>
          <p:cNvSpPr txBox="1">
            <a:spLocks/>
          </p:cNvSpPr>
          <p:nvPr/>
        </p:nvSpPr>
        <p:spPr>
          <a:xfrm>
            <a:off x="304800" y="1066800"/>
            <a:ext cx="8054340" cy="54864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dirty="0" smtClean="0">
                <a:solidFill>
                  <a:srgbClr val="0000FF"/>
                </a:solidFill>
                <a:latin typeface="Arial"/>
              </a:rPr>
              <a:t/>
            </a:r>
            <a:br>
              <a:rPr lang="en-US" dirty="0" smtClean="0">
                <a:solidFill>
                  <a:srgbClr val="0000FF"/>
                </a:solidFill>
                <a:latin typeface="Arial"/>
              </a:rPr>
            </a:br>
            <a:endParaRPr lang="en-US" sz="4000" i="1" dirty="0">
              <a:solidFill>
                <a:srgbClr val="0070C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3770" y="4267200"/>
            <a:ext cx="1676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822495"/>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0600"/>
            <a:ext cx="7520940" cy="548640"/>
          </a:xfrm>
        </p:spPr>
        <p:txBody>
          <a:bodyPr>
            <a:noAutofit/>
          </a:bodyPr>
          <a:lstStyle/>
          <a:p>
            <a:r>
              <a:rPr lang="en-US" sz="4400" dirty="0" smtClean="0">
                <a:solidFill>
                  <a:srgbClr val="0070C0"/>
                </a:solidFill>
              </a:rPr>
              <a:t>Vision </a:t>
            </a:r>
            <a:endParaRPr lang="en-US" sz="4400" dirty="0">
              <a:solidFill>
                <a:srgbClr val="0070C0"/>
              </a:solidFill>
            </a:endParaRPr>
          </a:p>
        </p:txBody>
      </p:sp>
      <p:sp>
        <p:nvSpPr>
          <p:cNvPr id="3" name="Content Placeholder 2"/>
          <p:cNvSpPr>
            <a:spLocks noGrp="1"/>
          </p:cNvSpPr>
          <p:nvPr>
            <p:ph idx="1"/>
          </p:nvPr>
        </p:nvSpPr>
        <p:spPr>
          <a:xfrm>
            <a:off x="304800" y="2133600"/>
            <a:ext cx="8686800" cy="2971800"/>
          </a:xfrm>
        </p:spPr>
        <p:txBody>
          <a:bodyPr>
            <a:normAutofit/>
          </a:bodyPr>
          <a:lstStyle/>
          <a:p>
            <a:pPr>
              <a:buNone/>
            </a:pPr>
            <a:r>
              <a:rPr lang="en-US" sz="3200" b="0" dirty="0"/>
              <a:t>	</a:t>
            </a:r>
            <a:endParaRPr lang="en-US" sz="4000" i="1" dirty="0" smtClean="0">
              <a:solidFill>
                <a:srgbClr val="0070C0"/>
              </a:solidFill>
            </a:endParaRPr>
          </a:p>
          <a:p>
            <a:pPr algn="ctr">
              <a:buNone/>
            </a:pPr>
            <a:r>
              <a:rPr lang="en-US" sz="4400" i="1" dirty="0" smtClean="0">
                <a:solidFill>
                  <a:srgbClr val="0070C0"/>
                </a:solidFill>
                <a:latin typeface="Gill Sans MT" panose="020B0502020104020203" pitchFamily="34" charset="0"/>
              </a:rPr>
              <a:t>Healthy</a:t>
            </a:r>
            <a:r>
              <a:rPr lang="en-US" sz="4400" i="1" dirty="0">
                <a:solidFill>
                  <a:srgbClr val="0070C0"/>
                </a:solidFill>
                <a:latin typeface="Gill Sans MT" panose="020B0502020104020203" pitchFamily="34" charset="0"/>
              </a:rPr>
              <a:t>, safe, vibrant communities</a:t>
            </a:r>
          </a:p>
          <a:p>
            <a:pPr>
              <a:buNone/>
            </a:pPr>
            <a:endParaRPr lang="en-US" b="1"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4508" y="4114800"/>
            <a:ext cx="1676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681171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520940" cy="548640"/>
          </a:xfrm>
        </p:spPr>
        <p:txBody>
          <a:bodyPr>
            <a:noAutofit/>
          </a:bodyPr>
          <a:lstStyle/>
          <a:p>
            <a:r>
              <a:rPr lang="en-US" sz="4400" dirty="0" smtClean="0">
                <a:solidFill>
                  <a:srgbClr val="0070C0"/>
                </a:solidFill>
              </a:rPr>
              <a:t>Mission</a:t>
            </a:r>
            <a:endParaRPr lang="en-US" sz="4400" dirty="0">
              <a:solidFill>
                <a:srgbClr val="0070C0"/>
              </a:solidFill>
            </a:endParaRPr>
          </a:p>
        </p:txBody>
      </p:sp>
      <p:sp>
        <p:nvSpPr>
          <p:cNvPr id="3" name="Content Placeholder 2"/>
          <p:cNvSpPr>
            <a:spLocks noGrp="1"/>
          </p:cNvSpPr>
          <p:nvPr>
            <p:ph idx="1"/>
          </p:nvPr>
        </p:nvSpPr>
        <p:spPr>
          <a:xfrm>
            <a:off x="0" y="990600"/>
            <a:ext cx="8991600" cy="3810000"/>
          </a:xfrm>
        </p:spPr>
        <p:txBody>
          <a:bodyPr>
            <a:normAutofit/>
          </a:bodyPr>
          <a:lstStyle/>
          <a:p>
            <a:pPr marL="0" indent="0">
              <a:buNone/>
            </a:pPr>
            <a:r>
              <a:rPr lang="en-US" b="0" dirty="0">
                <a:solidFill>
                  <a:srgbClr val="0000FF"/>
                </a:solidFill>
                <a:latin typeface="Arial"/>
              </a:rPr>
              <a:t/>
            </a:r>
            <a:br>
              <a:rPr lang="en-US" b="0" dirty="0">
                <a:solidFill>
                  <a:srgbClr val="0000FF"/>
                </a:solidFill>
                <a:latin typeface="Arial"/>
              </a:rPr>
            </a:br>
            <a:endParaRPr lang="en-US" b="1" dirty="0" smtClean="0"/>
          </a:p>
          <a:p>
            <a:pPr algn="ctr">
              <a:buNone/>
            </a:pPr>
            <a:r>
              <a:rPr lang="en-US" sz="4000" dirty="0" smtClean="0">
                <a:solidFill>
                  <a:srgbClr val="0070C0"/>
                </a:solidFill>
              </a:rPr>
              <a:t>	</a:t>
            </a:r>
            <a:r>
              <a:rPr lang="en-US" sz="4400" i="1" dirty="0" smtClean="0">
                <a:solidFill>
                  <a:srgbClr val="0070C0"/>
                </a:solidFill>
                <a:latin typeface="Gill Sans MT" panose="020B0502020104020203" pitchFamily="34" charset="0"/>
              </a:rPr>
              <a:t>To inspire philanthropy and be a catalyst </a:t>
            </a:r>
            <a:br>
              <a:rPr lang="en-US" sz="4400" i="1" dirty="0" smtClean="0">
                <a:solidFill>
                  <a:srgbClr val="0070C0"/>
                </a:solidFill>
                <a:latin typeface="Gill Sans MT" panose="020B0502020104020203" pitchFamily="34" charset="0"/>
              </a:rPr>
            </a:br>
            <a:r>
              <a:rPr lang="en-US" sz="4400" i="1" dirty="0">
                <a:solidFill>
                  <a:srgbClr val="0070C0"/>
                </a:solidFill>
                <a:latin typeface="Gill Sans MT" panose="020B0502020104020203" pitchFamily="34" charset="0"/>
              </a:rPr>
              <a:t>for strengthening communities </a:t>
            </a:r>
          </a:p>
          <a:p>
            <a:pPr algn="ctr">
              <a:buNone/>
            </a:pPr>
            <a:r>
              <a:rPr lang="en-US" sz="4400" i="1" dirty="0">
                <a:solidFill>
                  <a:srgbClr val="0070C0"/>
                </a:solidFill>
                <a:latin typeface="Gill Sans MT" panose="020B0502020104020203" pitchFamily="34" charset="0"/>
              </a:rPr>
              <a:t>throughout Monterey County</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4267200"/>
            <a:ext cx="1676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36879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r>
              <a:rPr lang="en-US" sz="4400" dirty="0">
                <a:solidFill>
                  <a:srgbClr val="0070C0"/>
                </a:solidFill>
              </a:rPr>
              <a:t>Values</a:t>
            </a:r>
          </a:p>
        </p:txBody>
      </p:sp>
      <p:sp>
        <p:nvSpPr>
          <p:cNvPr id="3" name="Content Placeholder 2"/>
          <p:cNvSpPr>
            <a:spLocks noGrp="1"/>
          </p:cNvSpPr>
          <p:nvPr>
            <p:ph idx="1"/>
          </p:nvPr>
        </p:nvSpPr>
        <p:spPr>
          <a:xfrm>
            <a:off x="228600" y="1676400"/>
            <a:ext cx="8915400" cy="5181600"/>
          </a:xfrm>
        </p:spPr>
        <p:txBody>
          <a:bodyPr>
            <a:normAutofit/>
          </a:bodyPr>
          <a:lstStyle/>
          <a:p>
            <a:pPr marL="0" lvl="0" indent="0">
              <a:buNone/>
            </a:pPr>
            <a:r>
              <a:rPr lang="en-US" sz="2500" b="0" dirty="0">
                <a:latin typeface="Gill Sans MT" panose="020B0502020104020203" pitchFamily="34" charset="0"/>
              </a:rPr>
              <a:t>We </a:t>
            </a:r>
            <a:r>
              <a:rPr lang="en-US" sz="2500" b="1" dirty="0">
                <a:solidFill>
                  <a:srgbClr val="0070C0"/>
                </a:solidFill>
                <a:latin typeface="Gill Sans MT" panose="020B0502020104020203" pitchFamily="34" charset="0"/>
              </a:rPr>
              <a:t>advance positive change </a:t>
            </a:r>
            <a:r>
              <a:rPr lang="en-US" sz="2500" b="0" dirty="0">
                <a:latin typeface="Gill Sans MT" panose="020B0502020104020203" pitchFamily="34" charset="0"/>
              </a:rPr>
              <a:t>through grant making, community engagement and collaboration. </a:t>
            </a:r>
          </a:p>
          <a:p>
            <a:pPr marL="0" lvl="0" indent="0">
              <a:buNone/>
            </a:pPr>
            <a:r>
              <a:rPr lang="en-US" sz="2500" b="0" dirty="0">
                <a:latin typeface="Gill Sans MT" panose="020B0502020104020203" pitchFamily="34" charset="0"/>
              </a:rPr>
              <a:t>We </a:t>
            </a:r>
            <a:r>
              <a:rPr lang="en-US" sz="2500" b="1" dirty="0">
                <a:solidFill>
                  <a:srgbClr val="0070C0"/>
                </a:solidFill>
                <a:latin typeface="Gill Sans MT" panose="020B0502020104020203" pitchFamily="34" charset="0"/>
              </a:rPr>
              <a:t>build a legacy for future generations </a:t>
            </a:r>
            <a:r>
              <a:rPr lang="en-US" sz="2500" b="0" dirty="0">
                <a:latin typeface="Gill Sans MT" panose="020B0502020104020203" pitchFamily="34" charset="0"/>
              </a:rPr>
              <a:t>through responsible stewardship of the resources entrusted to us. </a:t>
            </a:r>
          </a:p>
          <a:p>
            <a:pPr marL="0" lvl="0" indent="0">
              <a:buNone/>
            </a:pPr>
            <a:r>
              <a:rPr lang="en-US" sz="2500" b="0" dirty="0">
                <a:latin typeface="Gill Sans MT" panose="020B0502020104020203" pitchFamily="34" charset="0"/>
              </a:rPr>
              <a:t>We </a:t>
            </a:r>
            <a:r>
              <a:rPr lang="en-US" sz="2500" b="1" dirty="0">
                <a:solidFill>
                  <a:srgbClr val="0070C0"/>
                </a:solidFill>
                <a:latin typeface="Gill Sans MT" panose="020B0502020104020203" pitchFamily="34" charset="0"/>
              </a:rPr>
              <a:t>operate with the highest standards </a:t>
            </a:r>
            <a:r>
              <a:rPr lang="en-US" sz="2500" dirty="0">
                <a:latin typeface="Gill Sans MT" panose="020B0502020104020203" pitchFamily="34" charset="0"/>
              </a:rPr>
              <a:t>of integrity, </a:t>
            </a:r>
            <a:r>
              <a:rPr lang="en-US" sz="2500" b="0" dirty="0">
                <a:latin typeface="Gill Sans MT" panose="020B0502020104020203" pitchFamily="34" charset="0"/>
              </a:rPr>
              <a:t>ethics and accountability.</a:t>
            </a:r>
          </a:p>
          <a:p>
            <a:pPr marL="0" lvl="0" indent="0">
              <a:buNone/>
            </a:pPr>
            <a:r>
              <a:rPr lang="en-US" sz="2500" b="0" dirty="0">
                <a:latin typeface="Gill Sans MT" panose="020B0502020104020203" pitchFamily="34" charset="0"/>
              </a:rPr>
              <a:t>We </a:t>
            </a:r>
            <a:r>
              <a:rPr lang="en-US" sz="2500" b="1" dirty="0" smtClean="0">
                <a:solidFill>
                  <a:srgbClr val="0070C0"/>
                </a:solidFill>
                <a:latin typeface="Gill Sans MT" panose="020B0502020104020203" pitchFamily="34" charset="0"/>
              </a:rPr>
              <a:t>embrace inclusivity </a:t>
            </a:r>
            <a:r>
              <a:rPr lang="en-US" sz="2500" b="0" dirty="0" smtClean="0">
                <a:latin typeface="Gill Sans MT" panose="020B0502020104020203" pitchFamily="34" charset="0"/>
              </a:rPr>
              <a:t>and diversity</a:t>
            </a:r>
            <a:r>
              <a:rPr lang="en-US" sz="2500" b="0" dirty="0">
                <a:latin typeface="Gill Sans MT" panose="020B0502020104020203" pitchFamily="34" charset="0"/>
              </a:rPr>
              <a:t>.</a:t>
            </a:r>
          </a:p>
          <a:p>
            <a:pPr marL="0" lvl="0" indent="0">
              <a:buNone/>
            </a:pPr>
            <a:r>
              <a:rPr lang="en-US" sz="2500" b="0" dirty="0">
                <a:latin typeface="Gill Sans MT" panose="020B0502020104020203" pitchFamily="34" charset="0"/>
              </a:rPr>
              <a:t>We </a:t>
            </a:r>
            <a:r>
              <a:rPr lang="en-US" sz="2500" b="1" dirty="0">
                <a:solidFill>
                  <a:srgbClr val="0070C0"/>
                </a:solidFill>
                <a:latin typeface="Gill Sans MT" panose="020B0502020104020203" pitchFamily="34" charset="0"/>
              </a:rPr>
              <a:t>commit to fairness </a:t>
            </a:r>
            <a:r>
              <a:rPr lang="en-US" sz="2500" dirty="0">
                <a:latin typeface="Gill Sans MT" panose="020B0502020104020203" pitchFamily="34" charset="0"/>
              </a:rPr>
              <a:t>and respect </a:t>
            </a:r>
            <a:r>
              <a:rPr lang="en-US" sz="2500" b="0" dirty="0">
                <a:latin typeface="Gill Sans MT" panose="020B0502020104020203" pitchFamily="34" charset="0"/>
              </a:rPr>
              <a:t>for the dignity of all people.</a:t>
            </a:r>
          </a:p>
          <a:p>
            <a:pPr marL="0" lvl="0" indent="0">
              <a:buNone/>
            </a:pPr>
            <a:r>
              <a:rPr lang="en-US" sz="2500" b="0" dirty="0">
                <a:latin typeface="Gill Sans MT" panose="020B0502020104020203" pitchFamily="34" charset="0"/>
              </a:rPr>
              <a:t>We are </a:t>
            </a:r>
            <a:r>
              <a:rPr lang="en-US" sz="2500" b="1" dirty="0">
                <a:solidFill>
                  <a:srgbClr val="0070C0"/>
                </a:solidFill>
                <a:latin typeface="Gill Sans MT" panose="020B0502020104020203" pitchFamily="34" charset="0"/>
              </a:rPr>
              <a:t>open and honest </a:t>
            </a:r>
            <a:r>
              <a:rPr lang="en-US" sz="2500" b="0" dirty="0">
                <a:latin typeface="Gill Sans MT" panose="020B0502020104020203" pitchFamily="34" charset="0"/>
              </a:rPr>
              <a:t>with our philanthropic partners, grantees and the community. </a:t>
            </a:r>
          </a:p>
          <a:p>
            <a:pPr marL="0" lvl="0" indent="0">
              <a:buNone/>
            </a:pPr>
            <a:r>
              <a:rPr lang="en-US" sz="2500" b="0" dirty="0">
                <a:latin typeface="Gill Sans MT" panose="020B0502020104020203" pitchFamily="34" charset="0"/>
              </a:rPr>
              <a:t>We </a:t>
            </a:r>
            <a:r>
              <a:rPr lang="en-US" sz="2500" b="1" dirty="0">
                <a:solidFill>
                  <a:srgbClr val="0070C0"/>
                </a:solidFill>
                <a:latin typeface="Gill Sans MT" panose="020B0502020104020203" pitchFamily="34" charset="0"/>
              </a:rPr>
              <a:t>strive for excellence </a:t>
            </a:r>
            <a:r>
              <a:rPr lang="en-US" sz="2500" b="0" dirty="0">
                <a:latin typeface="Gill Sans MT" panose="020B0502020104020203" pitchFamily="34" charset="0"/>
              </a:rPr>
              <a:t>in all that we do.</a:t>
            </a:r>
          </a:p>
          <a:p>
            <a:endParaRPr lang="en-US" dirty="0"/>
          </a:p>
        </p:txBody>
      </p:sp>
    </p:spTree>
    <p:extLst>
      <p:ext uri="{BB962C8B-B14F-4D97-AF65-F5344CB8AC3E}">
        <p14:creationId xmlns:p14="http://schemas.microsoft.com/office/powerpoint/2010/main" val="97573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400" dirty="0" smtClean="0">
                <a:solidFill>
                  <a:srgbClr val="0070C0"/>
                </a:solidFill>
              </a:rPr>
              <a:t>Planning assumptions</a:t>
            </a:r>
            <a:endParaRPr lang="en-US" sz="4400" dirty="0">
              <a:solidFill>
                <a:srgbClr val="0070C0"/>
              </a:solidFill>
            </a:endParaRPr>
          </a:p>
        </p:txBody>
      </p:sp>
      <p:sp>
        <p:nvSpPr>
          <p:cNvPr id="3" name="Content Placeholder 2"/>
          <p:cNvSpPr>
            <a:spLocks noGrp="1"/>
          </p:cNvSpPr>
          <p:nvPr>
            <p:ph idx="1"/>
          </p:nvPr>
        </p:nvSpPr>
        <p:spPr>
          <a:xfrm>
            <a:off x="381000" y="2133600"/>
            <a:ext cx="7962900" cy="4004772"/>
          </a:xfrm>
        </p:spPr>
        <p:txBody>
          <a:bodyPr>
            <a:normAutofit/>
          </a:bodyPr>
          <a:lstStyle/>
          <a:p>
            <a:pPr marL="0" indent="0">
              <a:buNone/>
            </a:pPr>
            <a:r>
              <a:rPr lang="en-US" sz="3200" dirty="0">
                <a:latin typeface="Gill Sans MT" panose="020B0502020104020203" pitchFamily="34" charset="0"/>
              </a:rPr>
              <a:t>The Community Foundation for Monterey County continues to experience significant, positive change. </a:t>
            </a:r>
            <a:r>
              <a:rPr lang="en-US" sz="3200" dirty="0" smtClean="0">
                <a:latin typeface="Gill Sans MT" panose="020B0502020104020203" pitchFamily="34" charset="0"/>
              </a:rPr>
              <a:t> As </a:t>
            </a:r>
            <a:r>
              <a:rPr lang="en-US" sz="3200" b="1" dirty="0">
                <a:solidFill>
                  <a:srgbClr val="0070C0"/>
                </a:solidFill>
                <a:latin typeface="Gill Sans MT" panose="020B0502020104020203" pitchFamily="34" charset="0"/>
              </a:rPr>
              <a:t>a trusted steward of assets and donor intent</a:t>
            </a:r>
            <a:r>
              <a:rPr lang="en-US" sz="3200" dirty="0">
                <a:latin typeface="Gill Sans MT" panose="020B0502020104020203" pitchFamily="34" charset="0"/>
              </a:rPr>
              <a:t>, a valued partner of nonprofits and a </a:t>
            </a:r>
            <a:r>
              <a:rPr lang="en-US" sz="3200" b="1" dirty="0">
                <a:solidFill>
                  <a:srgbClr val="0070C0"/>
                </a:solidFill>
                <a:latin typeface="Gill Sans MT" panose="020B0502020104020203" pitchFamily="34" charset="0"/>
              </a:rPr>
              <a:t>thoughtful leader on community issues</a:t>
            </a:r>
            <a:r>
              <a:rPr lang="en-US" sz="3200" dirty="0">
                <a:latin typeface="Gill Sans MT" panose="020B0502020104020203" pitchFamily="34" charset="0"/>
              </a:rPr>
              <a:t>, the CFMC can build on its successes, and strive to provide deeper impact to a greater part of Monterey County. </a:t>
            </a:r>
          </a:p>
          <a:p>
            <a:endParaRPr lang="en-US" dirty="0">
              <a:latin typeface="Gill Sans MT" panose="020B0502020104020203" pitchFamily="34" charset="0"/>
            </a:endParaRPr>
          </a:p>
        </p:txBody>
      </p:sp>
    </p:spTree>
    <p:extLst>
      <p:ext uri="{BB962C8B-B14F-4D97-AF65-F5344CB8AC3E}">
        <p14:creationId xmlns:p14="http://schemas.microsoft.com/office/powerpoint/2010/main" val="21009552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10060</TotalTime>
  <Words>1339</Words>
  <Application>Microsoft Office PowerPoint</Application>
  <PresentationFormat>On-screen Show (4:3)</PresentationFormat>
  <Paragraphs>177</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Strategic Plan 2015 </vt:lpstr>
      <vt:lpstr>How We Got Here</vt:lpstr>
      <vt:lpstr> Growth During Strategic Plan</vt:lpstr>
      <vt:lpstr> Accomplishment Highlights </vt:lpstr>
      <vt:lpstr>     Today…Looking Forward </vt:lpstr>
      <vt:lpstr>Vision </vt:lpstr>
      <vt:lpstr>Mission</vt:lpstr>
      <vt:lpstr>Values</vt:lpstr>
      <vt:lpstr>Planning assumptions</vt:lpstr>
      <vt:lpstr>The CFMC must:</vt:lpstr>
      <vt:lpstr>2015 Strategic Plan Goals</vt:lpstr>
      <vt:lpstr>Goal 1: Community Impact Invest in developing healthy, safe and vibrant communities across Monterey County</vt:lpstr>
      <vt:lpstr>Goal 1: Community Impact Invest in developing healthy, safe and vibrant communities across Monterey County</vt:lpstr>
      <vt:lpstr>Goal 2: Philanthropic Leadership Inspire and facilitate philanthropy throughout Monterey County</vt:lpstr>
      <vt:lpstr>Goal 2: Philanthropic Leadership Inspire and facilitate philanthropy throughout Monterey County</vt:lpstr>
      <vt:lpstr>Goal 2: Philanthropic Leadership Inspire and facilitate philanthropy throughout Monterey County</vt:lpstr>
      <vt:lpstr>Goal 3: Community Leadership Recognize opportunities for facilitation of solutions to community issues </vt:lpstr>
      <vt:lpstr>Goal 3: Community Leadership Recognize opportunities for facilitation of solutions to community issues </vt:lpstr>
      <vt:lpstr>Goal 4: Organizational Excellence Optimize performance and stewardship for maximum effectiveness </vt:lpstr>
      <vt:lpstr>Goal 4: Organizational Excellence Optimize performance and stewardship for maximum effectiveness </vt:lpstr>
      <vt:lpstr>Summary </vt:lpstr>
      <vt:lpstr>Thoughts,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CFMC Board Retreat 2012</dc:title>
  <dc:creator>Amanda Holder</dc:creator>
  <cp:lastModifiedBy>Amanda Holder</cp:lastModifiedBy>
  <cp:revision>306</cp:revision>
  <cp:lastPrinted>2015-10-15T16:30:14Z</cp:lastPrinted>
  <dcterms:created xsi:type="dcterms:W3CDTF">2012-01-11T03:58:25Z</dcterms:created>
  <dcterms:modified xsi:type="dcterms:W3CDTF">2015-10-21T16:32:44Z</dcterms:modified>
</cp:coreProperties>
</file>